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7" r:id="rId2"/>
    <p:sldId id="258" r:id="rId3"/>
    <p:sldId id="286" r:id="rId4"/>
    <p:sldId id="287" r:id="rId5"/>
    <p:sldId id="259" r:id="rId6"/>
    <p:sldId id="288" r:id="rId7"/>
    <p:sldId id="268" r:id="rId8"/>
    <p:sldId id="289" r:id="rId9"/>
    <p:sldId id="290" r:id="rId10"/>
    <p:sldId id="291" r:id="rId11"/>
    <p:sldId id="294" r:id="rId12"/>
    <p:sldId id="292" r:id="rId13"/>
    <p:sldId id="271" r:id="rId14"/>
    <p:sldId id="272" r:id="rId15"/>
    <p:sldId id="293" r:id="rId16"/>
    <p:sldId id="274" r:id="rId17"/>
    <p:sldId id="295" r:id="rId18"/>
    <p:sldId id="296" r:id="rId19"/>
    <p:sldId id="303" r:id="rId20"/>
    <p:sldId id="297" r:id="rId21"/>
    <p:sldId id="298" r:id="rId22"/>
    <p:sldId id="300" r:id="rId23"/>
    <p:sldId id="29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50" autoAdjust="0"/>
    <p:restoredTop sz="86402" autoAdjust="0"/>
  </p:normalViewPr>
  <p:slideViewPr>
    <p:cSldViewPr snapToGrid="0">
      <p:cViewPr>
        <p:scale>
          <a:sx n="112" d="100"/>
          <a:sy n="112" d="100"/>
        </p:scale>
        <p:origin x="-102" y="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A224E9-4D0E-43FA-BAF4-57B33C70176F}" type="datetimeFigureOut">
              <a:rPr lang="en-US" smtClean="0"/>
              <a:t>11/7/2019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62BE66-2D2F-4ABC-90ED-C80B4775107C}" type="slidenum">
              <a:rPr lang="en-US" smtClean="0"/>
              <a:t>‹#›</a:t>
            </a:fld>
            <a:endParaRPr lang="en-US"/>
          </a:p>
        </p:txBody>
      </p:sp>
    </p:spTree>
    <p:extLst>
      <p:ext uri="{BB962C8B-B14F-4D97-AF65-F5344CB8AC3E}">
        <p14:creationId xmlns:p14="http://schemas.microsoft.com/office/powerpoint/2010/main" val="8781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A5354-494F-4867-9BE7-EDE42B8525AE}" type="datetimeFigureOut">
              <a:rPr lang="en-US" smtClean="0"/>
              <a:t>11/7/2019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0BE6A4-6D7D-4AEB-82DF-D1386FEF8486}" type="slidenum">
              <a:rPr lang="en-US" smtClean="0"/>
              <a:t>‹#›</a:t>
            </a:fld>
            <a:endParaRPr lang="en-US"/>
          </a:p>
        </p:txBody>
      </p:sp>
    </p:spTree>
    <p:extLst>
      <p:ext uri="{BB962C8B-B14F-4D97-AF65-F5344CB8AC3E}">
        <p14:creationId xmlns:p14="http://schemas.microsoft.com/office/powerpoint/2010/main" val="4192497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BE6A4-6D7D-4AEB-82DF-D1386FEF8486}" type="slidenum">
              <a:rPr lang="en-US" smtClean="0"/>
              <a:t>9</a:t>
            </a:fld>
            <a:endParaRPr lang="en-US"/>
          </a:p>
        </p:txBody>
      </p:sp>
    </p:spTree>
    <p:extLst>
      <p:ext uri="{BB962C8B-B14F-4D97-AF65-F5344CB8AC3E}">
        <p14:creationId xmlns:p14="http://schemas.microsoft.com/office/powerpoint/2010/main" val="138768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BE6A4-6D7D-4AEB-82DF-D1386FEF8486}" type="slidenum">
              <a:rPr lang="en-US" smtClean="0"/>
              <a:t>23</a:t>
            </a:fld>
            <a:endParaRPr lang="en-US"/>
          </a:p>
        </p:txBody>
      </p:sp>
    </p:spTree>
    <p:extLst>
      <p:ext uri="{BB962C8B-B14F-4D97-AF65-F5344CB8AC3E}">
        <p14:creationId xmlns:p14="http://schemas.microsoft.com/office/powerpoint/2010/main" val="1081724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287282-5B06-4D1D-9032-D1EDF4389434}" type="datetimeFigureOut">
              <a:rPr lang="en-US" smtClean="0">
                <a:solidFill>
                  <a:prstClr val="black">
                    <a:tint val="75000"/>
                  </a:prstClr>
                </a:solidFill>
              </a:rPr>
              <a:p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8F82AE-5E7D-426A-ACCB-747049758162}" type="slidenum">
              <a:rPr lang="en-US" smtClean="0">
                <a:solidFill>
                  <a:prstClr val="black">
                    <a:tint val="75000"/>
                  </a:prstClr>
                </a:solidFill>
              </a:rPr>
              <a:pPr/>
              <a:t>‹#›</a:t>
            </a:fld>
            <a:endParaRPr lang="en-US" dirty="0">
              <a:solidFill>
                <a:prstClr val="black">
                  <a:tint val="75000"/>
                </a:prstClr>
              </a:solidFill>
            </a:endParaRPr>
          </a:p>
        </p:txBody>
      </p:sp>
      <p:sp>
        <p:nvSpPr>
          <p:cNvPr id="7" name="Rectangle 7"/>
          <p:cNvSpPr>
            <a:spLocks noChangeArrowheads="1"/>
          </p:cNvSpPr>
          <p:nvPr userDrawn="1"/>
        </p:nvSpPr>
        <p:spPr bwMode="auto">
          <a:xfrm>
            <a:off x="0" y="0"/>
            <a:ext cx="12192000" cy="6858000"/>
          </a:xfrm>
          <a:prstGeom prst="rect">
            <a:avLst/>
          </a:prstGeom>
          <a:solidFill>
            <a:srgbClr val="0070C0"/>
          </a:solidFill>
          <a:ln w="9525">
            <a:solidFill>
              <a:srgbClr val="0070C0"/>
            </a:solidFill>
            <a:miter lim="800000"/>
            <a:headEnd/>
            <a:tailEnd/>
          </a:ln>
        </p:spPr>
        <p:txBody>
          <a:bodyPr wrap="none" anchor="ctr"/>
          <a:lstStyle/>
          <a:p>
            <a:pPr algn="ctr"/>
            <a:endParaRPr lang="en-US" sz="2400" dirty="0">
              <a:solidFill>
                <a:srgbClr val="C0504D"/>
              </a:solidFill>
            </a:endParaRPr>
          </a:p>
        </p:txBody>
      </p:sp>
      <p:pic>
        <p:nvPicPr>
          <p:cNvPr id="8" name="Picture 4" descr="NV-Seal-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59200" y="20574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16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87282-5B06-4D1D-9032-D1EDF4389434}" type="datetimeFigureOut">
              <a:rPr lang="en-US" smtClean="0">
                <a:solidFill>
                  <a:prstClr val="black">
                    <a:tint val="75000"/>
                  </a:prstClr>
                </a:solidFill>
              </a:rPr>
              <a:p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D9B996-4DB4-4E16-A848-F74F8CFBADF8}" type="slidenum">
              <a:rPr lang="en-US" smtClean="0">
                <a:solidFill>
                  <a:prstClr val="black">
                    <a:tint val="75000"/>
                  </a:prstClr>
                </a:solidFill>
              </a:rPr>
              <a:pPr/>
              <a:t>‹#›</a:t>
            </a:fld>
            <a:endParaRPr lang="en-US" dirty="0">
              <a:solidFill>
                <a:prstClr val="black">
                  <a:tint val="75000"/>
                </a:prstClr>
              </a:solidFill>
            </a:endParaRPr>
          </a:p>
        </p:txBody>
      </p:sp>
      <p:sp>
        <p:nvSpPr>
          <p:cNvPr id="7" name="Rectangle 7"/>
          <p:cNvSpPr>
            <a:spLocks noChangeArrowheads="1"/>
          </p:cNvSpPr>
          <p:nvPr userDrawn="1"/>
        </p:nvSpPr>
        <p:spPr bwMode="auto">
          <a:xfrm>
            <a:off x="0" y="6096000"/>
            <a:ext cx="12192000" cy="762000"/>
          </a:xfrm>
          <a:prstGeom prst="rect">
            <a:avLst/>
          </a:prstGeom>
          <a:solidFill>
            <a:srgbClr val="0070C0"/>
          </a:solidFill>
          <a:ln w="9525">
            <a:solidFill>
              <a:srgbClr val="0070C0"/>
            </a:solidFill>
            <a:miter lim="800000"/>
            <a:headEnd/>
            <a:tailEnd/>
          </a:ln>
        </p:spPr>
        <p:txBody>
          <a:bodyPr wrap="none" anchor="ctr"/>
          <a:lstStyle/>
          <a:p>
            <a:pPr algn="ctr"/>
            <a:endParaRPr lang="en-US" sz="2400" dirty="0">
              <a:solidFill>
                <a:srgbClr val="C0504D"/>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0" y="5524500"/>
            <a:ext cx="152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719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87282-5B06-4D1D-9032-D1EDF4389434}" type="datetimeFigureOut">
              <a:rPr lang="en-US" smtClean="0">
                <a:solidFill>
                  <a:prstClr val="black">
                    <a:tint val="75000"/>
                  </a:prstClr>
                </a:solidFill>
              </a:rPr>
              <a:p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Educator Evaluation System                                  Version 1: April 4, 2012</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5AD9B996-4DB4-4E16-A848-F74F8CFBADF8}" type="slidenum">
              <a:rPr lang="en-US" smtClean="0">
                <a:solidFill>
                  <a:prstClr val="black">
                    <a:tint val="75000"/>
                  </a:prstClr>
                </a:solidFill>
              </a:rPr>
              <a:pPr/>
              <a:t>‹#›</a:t>
            </a:fld>
            <a:endParaRPr lang="en-US" dirty="0">
              <a:solidFill>
                <a:prstClr val="black">
                  <a:tint val="75000"/>
                </a:prstClr>
              </a:solidFill>
            </a:endParaRPr>
          </a:p>
        </p:txBody>
      </p:sp>
      <p:sp>
        <p:nvSpPr>
          <p:cNvPr id="7" name="Rectangle 7"/>
          <p:cNvSpPr>
            <a:spLocks noChangeArrowheads="1"/>
          </p:cNvSpPr>
          <p:nvPr userDrawn="1"/>
        </p:nvSpPr>
        <p:spPr bwMode="auto">
          <a:xfrm>
            <a:off x="0" y="6096000"/>
            <a:ext cx="12192000" cy="762000"/>
          </a:xfrm>
          <a:prstGeom prst="rect">
            <a:avLst/>
          </a:prstGeom>
          <a:solidFill>
            <a:srgbClr val="0070C0"/>
          </a:solidFill>
          <a:ln w="9525">
            <a:solidFill>
              <a:srgbClr val="0070C0"/>
            </a:solidFill>
            <a:miter lim="800000"/>
            <a:headEnd/>
            <a:tailEnd/>
          </a:ln>
        </p:spPr>
        <p:txBody>
          <a:bodyPr wrap="none" anchor="ctr"/>
          <a:lstStyle/>
          <a:p>
            <a:pPr algn="ctr"/>
            <a:endParaRPr lang="en-US" sz="2400" dirty="0">
              <a:solidFill>
                <a:srgbClr val="C0504D"/>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0" y="5524500"/>
            <a:ext cx="152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18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87282-5B06-4D1D-9032-D1EDF4389434}" type="datetimeFigureOut">
              <a:rPr lang="en-US" smtClean="0">
                <a:solidFill>
                  <a:prstClr val="black">
                    <a:tint val="75000"/>
                  </a:prstClr>
                </a:solidFill>
              </a:rPr>
              <a:p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D9B996-4DB4-4E16-A848-F74F8CFBADF8}" type="slidenum">
              <a:rPr lang="en-US" smtClean="0">
                <a:solidFill>
                  <a:prstClr val="black">
                    <a:tint val="75000"/>
                  </a:prstClr>
                </a:solidFill>
              </a:rPr>
              <a:pPr/>
              <a:t>‹#›</a:t>
            </a:fld>
            <a:endParaRPr lang="en-US" dirty="0">
              <a:solidFill>
                <a:prstClr val="black">
                  <a:tint val="75000"/>
                </a:prstClr>
              </a:solidFill>
            </a:endParaRPr>
          </a:p>
        </p:txBody>
      </p:sp>
      <p:sp>
        <p:nvSpPr>
          <p:cNvPr id="7" name="Rectangle 7"/>
          <p:cNvSpPr>
            <a:spLocks noChangeArrowheads="1"/>
          </p:cNvSpPr>
          <p:nvPr userDrawn="1"/>
        </p:nvSpPr>
        <p:spPr bwMode="auto">
          <a:xfrm>
            <a:off x="0" y="6324600"/>
            <a:ext cx="12192000" cy="533400"/>
          </a:xfrm>
          <a:prstGeom prst="rect">
            <a:avLst/>
          </a:prstGeom>
          <a:solidFill>
            <a:srgbClr val="0070C0"/>
          </a:solidFill>
          <a:ln w="9525">
            <a:solidFill>
              <a:srgbClr val="0070C0"/>
            </a:solidFill>
            <a:miter lim="800000"/>
            <a:headEnd/>
            <a:tailEnd/>
          </a:ln>
        </p:spPr>
        <p:txBody>
          <a:bodyPr wrap="none" anchor="ctr"/>
          <a:lstStyle/>
          <a:p>
            <a:pPr algn="ctr"/>
            <a:endParaRPr lang="en-US" sz="2400" dirty="0">
              <a:solidFill>
                <a:srgbClr val="C0504D"/>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6400" y="5791200"/>
            <a:ext cx="1320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14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287282-5B06-4D1D-9032-D1EDF4389434}" type="datetimeFigureOut">
              <a:rPr lang="en-US" smtClean="0">
                <a:solidFill>
                  <a:prstClr val="black">
                    <a:tint val="75000"/>
                  </a:prstClr>
                </a:solidFill>
              </a:rPr>
              <a:pPr/>
              <a:t>11/7/2019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D9B996-4DB4-4E16-A848-F74F8CFBADF8}"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0" y="5524500"/>
            <a:ext cx="152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7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287282-5B06-4D1D-9032-D1EDF4389434}" type="datetimeFigureOut">
              <a:rPr lang="en-US" smtClean="0">
                <a:solidFill>
                  <a:prstClr val="black">
                    <a:tint val="75000"/>
                  </a:prstClr>
                </a:solidFill>
              </a:rPr>
              <a:pPr/>
              <a:t>11/7/2019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solidFill>
              </a:rPr>
              <a:t>Educator Evaluation System                                  Version 1: April 4, 2012</a:t>
            </a:r>
          </a:p>
        </p:txBody>
      </p:sp>
      <p:sp>
        <p:nvSpPr>
          <p:cNvPr id="7" name="Slide Number Placeholder 6"/>
          <p:cNvSpPr>
            <a:spLocks noGrp="1"/>
          </p:cNvSpPr>
          <p:nvPr>
            <p:ph type="sldNum" sz="quarter" idx="12"/>
          </p:nvPr>
        </p:nvSpPr>
        <p:spPr/>
        <p:txBody>
          <a:bodyPr/>
          <a:lstStyle/>
          <a:p>
            <a:fld id="{5AD9B996-4DB4-4E16-A848-F74F8CFBADF8}"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a:spLocks noChangeArrowheads="1"/>
          </p:cNvSpPr>
          <p:nvPr userDrawn="1"/>
        </p:nvSpPr>
        <p:spPr bwMode="auto">
          <a:xfrm>
            <a:off x="0" y="6096000"/>
            <a:ext cx="12192000" cy="762000"/>
          </a:xfrm>
          <a:prstGeom prst="rect">
            <a:avLst/>
          </a:prstGeom>
          <a:solidFill>
            <a:srgbClr val="0070C0"/>
          </a:solidFill>
          <a:ln w="9525">
            <a:solidFill>
              <a:srgbClr val="0070C0"/>
            </a:solidFill>
            <a:miter lim="800000"/>
            <a:headEnd/>
            <a:tailEnd/>
          </a:ln>
        </p:spPr>
        <p:txBody>
          <a:bodyPr wrap="none" anchor="ctr"/>
          <a:lstStyle/>
          <a:p>
            <a:pPr algn="ctr"/>
            <a:endParaRPr lang="en-US" sz="2400" dirty="0">
              <a:solidFill>
                <a:srgbClr val="C0504D"/>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0" y="5524500"/>
            <a:ext cx="152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89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287282-5B06-4D1D-9032-D1EDF4389434}" type="datetimeFigureOut">
              <a:rPr lang="en-US" smtClean="0">
                <a:solidFill>
                  <a:prstClr val="black">
                    <a:tint val="75000"/>
                  </a:prstClr>
                </a:solidFill>
              </a:rPr>
              <a:pPr/>
              <a:t>11/7/2019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solidFill>
              </a:rPr>
              <a:t>Educator Evaluation System                                  Version 1: April 4, 2012</a:t>
            </a:r>
          </a:p>
        </p:txBody>
      </p:sp>
      <p:sp>
        <p:nvSpPr>
          <p:cNvPr id="9" name="Slide Number Placeholder 8"/>
          <p:cNvSpPr>
            <a:spLocks noGrp="1"/>
          </p:cNvSpPr>
          <p:nvPr>
            <p:ph type="sldNum" sz="quarter" idx="12"/>
          </p:nvPr>
        </p:nvSpPr>
        <p:spPr/>
        <p:txBody>
          <a:bodyPr/>
          <a:lstStyle/>
          <a:p>
            <a:fld id="{5AD9B996-4DB4-4E16-A848-F74F8CFBADF8}" type="slidenum">
              <a:rPr lang="en-US" smtClean="0">
                <a:solidFill>
                  <a:prstClr val="black">
                    <a:tint val="75000"/>
                  </a:prstClr>
                </a:solidFill>
              </a:rPr>
              <a:pPr/>
              <a:t>‹#›</a:t>
            </a:fld>
            <a:endParaRPr lang="en-US" dirty="0">
              <a:solidFill>
                <a:prstClr val="black">
                  <a:tint val="75000"/>
                </a:prstClr>
              </a:solidFill>
            </a:endParaRPr>
          </a:p>
        </p:txBody>
      </p:sp>
      <p:sp>
        <p:nvSpPr>
          <p:cNvPr id="10" name="Rectangle 7"/>
          <p:cNvSpPr>
            <a:spLocks noChangeArrowheads="1"/>
          </p:cNvSpPr>
          <p:nvPr userDrawn="1"/>
        </p:nvSpPr>
        <p:spPr bwMode="auto">
          <a:xfrm>
            <a:off x="0" y="6096000"/>
            <a:ext cx="12192000" cy="762000"/>
          </a:xfrm>
          <a:prstGeom prst="rect">
            <a:avLst/>
          </a:prstGeom>
          <a:solidFill>
            <a:srgbClr val="0070C0"/>
          </a:solidFill>
          <a:ln w="9525">
            <a:solidFill>
              <a:srgbClr val="0070C0"/>
            </a:solidFill>
            <a:miter lim="800000"/>
            <a:headEnd/>
            <a:tailEnd/>
          </a:ln>
        </p:spPr>
        <p:txBody>
          <a:bodyPr wrap="none" anchor="ctr"/>
          <a:lstStyle/>
          <a:p>
            <a:pPr algn="ctr"/>
            <a:endParaRPr lang="en-US" sz="2400" dirty="0">
              <a:solidFill>
                <a:srgbClr val="C0504D"/>
              </a:solidFill>
            </a:endParaRP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0" y="5524500"/>
            <a:ext cx="152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3964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287282-5B06-4D1D-9032-D1EDF4389434}" type="datetimeFigureOut">
              <a:rPr lang="en-US" smtClean="0">
                <a:solidFill>
                  <a:prstClr val="black">
                    <a:tint val="75000"/>
                  </a:prstClr>
                </a:solidFill>
              </a:rPr>
              <a:pPr/>
              <a:t>11/7/2019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D9B996-4DB4-4E16-A848-F74F8CFBADF8}" type="slidenum">
              <a:rPr lang="en-US" smtClean="0">
                <a:solidFill>
                  <a:prstClr val="black">
                    <a:tint val="75000"/>
                  </a:prstClr>
                </a:solidFill>
              </a:rPr>
              <a:pPr/>
              <a:t>‹#›</a:t>
            </a:fld>
            <a:endParaRPr lang="en-US" dirty="0">
              <a:solidFill>
                <a:prstClr val="black">
                  <a:tint val="75000"/>
                </a:prstClr>
              </a:solidFill>
            </a:endParaRPr>
          </a:p>
        </p:txBody>
      </p:sp>
      <p:sp>
        <p:nvSpPr>
          <p:cNvPr id="6" name="Rectangle 7"/>
          <p:cNvSpPr>
            <a:spLocks noChangeArrowheads="1"/>
          </p:cNvSpPr>
          <p:nvPr userDrawn="1"/>
        </p:nvSpPr>
        <p:spPr bwMode="auto">
          <a:xfrm>
            <a:off x="0" y="6096000"/>
            <a:ext cx="12192000" cy="762000"/>
          </a:xfrm>
          <a:prstGeom prst="rect">
            <a:avLst/>
          </a:prstGeom>
          <a:solidFill>
            <a:srgbClr val="0070C0"/>
          </a:solidFill>
          <a:ln w="9525">
            <a:solidFill>
              <a:srgbClr val="0070C0"/>
            </a:solidFill>
            <a:miter lim="800000"/>
            <a:headEnd/>
            <a:tailEnd/>
          </a:ln>
        </p:spPr>
        <p:txBody>
          <a:bodyPr wrap="none" anchor="ctr"/>
          <a:lstStyle/>
          <a:p>
            <a:pPr algn="ctr"/>
            <a:endParaRPr lang="en-US" sz="2400" dirty="0">
              <a:solidFill>
                <a:srgbClr val="C0504D"/>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0" y="5524500"/>
            <a:ext cx="152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77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87282-5B06-4D1D-9032-D1EDF4389434}" type="datetimeFigureOut">
              <a:rPr lang="en-US" smtClean="0">
                <a:solidFill>
                  <a:prstClr val="black">
                    <a:tint val="75000"/>
                  </a:prstClr>
                </a:solidFill>
              </a:rPr>
              <a:pPr/>
              <a:t>11/7/2019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AD9B996-4DB4-4E16-A848-F74F8CFBADF8}" type="slidenum">
              <a:rPr lang="en-US" smtClean="0">
                <a:solidFill>
                  <a:prstClr val="black">
                    <a:tint val="75000"/>
                  </a:prstClr>
                </a:solidFill>
              </a:rPr>
              <a:pPr/>
              <a:t>‹#›</a:t>
            </a:fld>
            <a:endParaRPr lang="en-US" dirty="0">
              <a:solidFill>
                <a:prstClr val="black">
                  <a:tint val="75000"/>
                </a:prstClr>
              </a:solidFill>
            </a:endParaRPr>
          </a:p>
        </p:txBody>
      </p:sp>
      <p:sp>
        <p:nvSpPr>
          <p:cNvPr id="5" name="Rectangle 7"/>
          <p:cNvSpPr>
            <a:spLocks noChangeArrowheads="1"/>
          </p:cNvSpPr>
          <p:nvPr userDrawn="1"/>
        </p:nvSpPr>
        <p:spPr bwMode="auto">
          <a:xfrm>
            <a:off x="0" y="6096000"/>
            <a:ext cx="12192000" cy="762000"/>
          </a:xfrm>
          <a:prstGeom prst="rect">
            <a:avLst/>
          </a:prstGeom>
          <a:solidFill>
            <a:srgbClr val="0070C0"/>
          </a:solidFill>
          <a:ln w="9525">
            <a:solidFill>
              <a:srgbClr val="0070C0"/>
            </a:solidFill>
            <a:miter lim="800000"/>
            <a:headEnd/>
            <a:tailEnd/>
          </a:ln>
        </p:spPr>
        <p:txBody>
          <a:bodyPr wrap="none" anchor="ctr"/>
          <a:lstStyle/>
          <a:p>
            <a:pPr algn="ctr"/>
            <a:endParaRPr lang="en-US" sz="2400" dirty="0">
              <a:solidFill>
                <a:srgbClr val="C0504D"/>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0" y="5524500"/>
            <a:ext cx="152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798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87282-5B06-4D1D-9032-D1EDF4389434}" type="datetimeFigureOut">
              <a:rPr lang="en-US" smtClean="0">
                <a:solidFill>
                  <a:prstClr val="black">
                    <a:tint val="75000"/>
                  </a:prstClr>
                </a:solidFill>
              </a:rPr>
              <a:pPr/>
              <a:t>11/7/2019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D9B996-4DB4-4E16-A848-F74F8CFBADF8}"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a:spLocks noChangeArrowheads="1"/>
          </p:cNvSpPr>
          <p:nvPr userDrawn="1"/>
        </p:nvSpPr>
        <p:spPr bwMode="auto">
          <a:xfrm>
            <a:off x="0" y="6096000"/>
            <a:ext cx="12192000" cy="762000"/>
          </a:xfrm>
          <a:prstGeom prst="rect">
            <a:avLst/>
          </a:prstGeom>
          <a:solidFill>
            <a:srgbClr val="0070C0"/>
          </a:solidFill>
          <a:ln w="9525">
            <a:solidFill>
              <a:srgbClr val="0070C0"/>
            </a:solidFill>
            <a:miter lim="800000"/>
            <a:headEnd/>
            <a:tailEnd/>
          </a:ln>
        </p:spPr>
        <p:txBody>
          <a:bodyPr wrap="none" anchor="ctr"/>
          <a:lstStyle/>
          <a:p>
            <a:pPr algn="ctr"/>
            <a:endParaRPr lang="en-US" sz="2400" dirty="0">
              <a:solidFill>
                <a:srgbClr val="C0504D"/>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0" y="5524500"/>
            <a:ext cx="152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36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87282-5B06-4D1D-9032-D1EDF4389434}" type="datetimeFigureOut">
              <a:rPr lang="en-US" smtClean="0">
                <a:solidFill>
                  <a:prstClr val="black">
                    <a:tint val="75000"/>
                  </a:prstClr>
                </a:solidFill>
              </a:rPr>
              <a:pPr/>
              <a:t>11/7/2019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D9B996-4DB4-4E16-A848-F74F8CFBADF8}"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a:spLocks noChangeArrowheads="1"/>
          </p:cNvSpPr>
          <p:nvPr userDrawn="1"/>
        </p:nvSpPr>
        <p:spPr bwMode="auto">
          <a:xfrm>
            <a:off x="0" y="6096000"/>
            <a:ext cx="12192000" cy="762000"/>
          </a:xfrm>
          <a:prstGeom prst="rect">
            <a:avLst/>
          </a:prstGeom>
          <a:solidFill>
            <a:srgbClr val="0070C0"/>
          </a:solidFill>
          <a:ln w="9525">
            <a:solidFill>
              <a:srgbClr val="0070C0"/>
            </a:solidFill>
            <a:miter lim="800000"/>
            <a:headEnd/>
            <a:tailEnd/>
          </a:ln>
        </p:spPr>
        <p:txBody>
          <a:bodyPr wrap="none" anchor="ctr"/>
          <a:lstStyle/>
          <a:p>
            <a:pPr algn="ctr"/>
            <a:endParaRPr lang="en-US" sz="2400" dirty="0">
              <a:solidFill>
                <a:srgbClr val="C0504D"/>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0" y="5524500"/>
            <a:ext cx="152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8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287282-5B06-4D1D-9032-D1EDF4389434}" type="datetimeFigureOut">
              <a:rPr lang="en-US" smtClean="0">
                <a:solidFill>
                  <a:prstClr val="black">
                    <a:tint val="75000"/>
                  </a:prstClr>
                </a:solidFill>
              </a:rPr>
              <a:pPr/>
              <a:t>11/7/2019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7447E-2FD6-A34D-A116-73B6D9EDB329}"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0" y="1143000"/>
            <a:ext cx="12192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8070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D9B996-4DB4-4E16-A848-F74F8CFBADF8}" type="slidenum">
              <a:rPr lang="en-US" b="1" smtClean="0">
                <a:solidFill>
                  <a:prstClr val="white"/>
                </a:solidFill>
              </a:rPr>
              <a:pPr/>
              <a:t>1</a:t>
            </a:fld>
            <a:endParaRPr lang="en-US" b="1" dirty="0">
              <a:solidFill>
                <a:prstClr val="white"/>
              </a:solidFill>
            </a:endParaRPr>
          </a:p>
        </p:txBody>
      </p:sp>
      <p:sp>
        <p:nvSpPr>
          <p:cNvPr id="8" name="TextBox 7"/>
          <p:cNvSpPr txBox="1"/>
          <p:nvPr/>
        </p:nvSpPr>
        <p:spPr>
          <a:xfrm>
            <a:off x="4844143" y="5617029"/>
            <a:ext cx="7239000" cy="646331"/>
          </a:xfrm>
          <a:prstGeom prst="rect">
            <a:avLst/>
          </a:prstGeom>
          <a:noFill/>
        </p:spPr>
        <p:txBody>
          <a:bodyPr wrap="square" rtlCol="0">
            <a:spAutoFit/>
          </a:bodyPr>
          <a:lstStyle/>
          <a:p>
            <a:pPr algn="r"/>
            <a:r>
              <a:rPr lang="en-US" dirty="0">
                <a:solidFill>
                  <a:srgbClr val="0070C0"/>
                </a:solidFill>
                <a:latin typeface="Arial Black" panose="020B0A04020102020204" pitchFamily="34" charset="0"/>
              </a:rPr>
              <a:t>Nevada Department of Education</a:t>
            </a:r>
          </a:p>
          <a:p>
            <a:pPr algn="r"/>
            <a:r>
              <a:rPr lang="en-US" dirty="0">
                <a:solidFill>
                  <a:srgbClr val="0070C0"/>
                </a:solidFill>
                <a:latin typeface="Arial Black" panose="020B0A04020102020204" pitchFamily="34" charset="0"/>
              </a:rPr>
              <a:t>Office for Safe and Respectful Learning Environment</a:t>
            </a:r>
          </a:p>
        </p:txBody>
      </p:sp>
      <p:sp>
        <p:nvSpPr>
          <p:cNvPr id="3" name="TextBox 2"/>
          <p:cNvSpPr txBox="1"/>
          <p:nvPr/>
        </p:nvSpPr>
        <p:spPr>
          <a:xfrm>
            <a:off x="2247900" y="4878037"/>
            <a:ext cx="7696200" cy="461665"/>
          </a:xfrm>
          <a:prstGeom prst="rect">
            <a:avLst/>
          </a:prstGeom>
          <a:noFill/>
        </p:spPr>
        <p:txBody>
          <a:bodyPr wrap="square" rtlCol="0">
            <a:spAutoFit/>
          </a:bodyPr>
          <a:lstStyle/>
          <a:p>
            <a:pPr algn="ctr"/>
            <a:r>
              <a:rPr lang="en-US" sz="2400" dirty="0">
                <a:solidFill>
                  <a:prstClr val="black"/>
                </a:solidFill>
                <a:latin typeface="Arial Black" panose="020B0A04020102020204" pitchFamily="34" charset="0"/>
              </a:rPr>
              <a:t>A Guide for Schools and Educators</a:t>
            </a:r>
          </a:p>
        </p:txBody>
      </p:sp>
      <p:pic>
        <p:nvPicPr>
          <p:cNvPr id="1026" name="Picture 2" descr="Logo for the Nevada Department of Education featuring a silver shooting star over the words &quot;Nevada Ready&quot;" title="ND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1189" y="1659082"/>
            <a:ext cx="6609623" cy="3162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0" y="76200"/>
            <a:ext cx="9144000" cy="1676400"/>
          </a:xfrm>
        </p:spPr>
        <p:txBody>
          <a:bodyPr>
            <a:normAutofit/>
          </a:bodyPr>
          <a:lstStyle/>
          <a:p>
            <a:r>
              <a:rPr lang="en-US" sz="4000" dirty="0"/>
              <a:t>Nevada’s Anti-Bullying </a:t>
            </a:r>
            <a:r>
              <a:rPr lang="en-US" sz="4000" dirty="0" smtClean="0"/>
              <a:t>Laws (2019)</a:t>
            </a:r>
            <a:endParaRPr lang="en-US" sz="4000" dirty="0"/>
          </a:p>
        </p:txBody>
      </p:sp>
    </p:spTree>
    <p:extLst>
      <p:ext uri="{BB962C8B-B14F-4D97-AF65-F5344CB8AC3E}">
        <p14:creationId xmlns:p14="http://schemas.microsoft.com/office/powerpoint/2010/main" val="2418991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sz="4000" dirty="0"/>
              <a:t>Exceptions:</a:t>
            </a:r>
          </a:p>
        </p:txBody>
      </p:sp>
      <p:sp>
        <p:nvSpPr>
          <p:cNvPr id="3" name="Content Placeholder 2"/>
          <p:cNvSpPr>
            <a:spLocks noGrp="1"/>
          </p:cNvSpPr>
          <p:nvPr>
            <p:ph idx="1"/>
          </p:nvPr>
        </p:nvSpPr>
        <p:spPr>
          <a:xfrm>
            <a:off x="1944916" y="1600201"/>
            <a:ext cx="8694057" cy="4525963"/>
          </a:xfrm>
        </p:spPr>
        <p:txBody>
          <a:bodyPr>
            <a:normAutofit/>
          </a:bodyPr>
          <a:lstStyle/>
          <a:p>
            <a:pPr marL="0" indent="0" algn="ctr">
              <a:buNone/>
            </a:pPr>
            <a:r>
              <a:rPr lang="en-US" sz="3000" i="1" dirty="0"/>
              <a:t>Nevada’s bullying laws do NOT apply to children in pre-kindergarten or to incidents that occur from one adult to another adult in a school setting.</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D9B996-4DB4-4E16-A848-F74F8CFBADF8}"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668123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7" y="68263"/>
            <a:ext cx="10972800" cy="1143000"/>
          </a:xfrm>
        </p:spPr>
        <p:txBody>
          <a:bodyPr>
            <a:normAutofit/>
          </a:bodyPr>
          <a:lstStyle/>
          <a:p>
            <a:r>
              <a:rPr lang="en-US" sz="4000" dirty="0"/>
              <a:t>What if a crime was committed?</a:t>
            </a:r>
          </a:p>
        </p:txBody>
      </p:sp>
      <p:sp>
        <p:nvSpPr>
          <p:cNvPr id="3" name="Content Placeholder 2"/>
          <p:cNvSpPr>
            <a:spLocks noGrp="1"/>
          </p:cNvSpPr>
          <p:nvPr>
            <p:ph idx="1"/>
          </p:nvPr>
        </p:nvSpPr>
        <p:spPr>
          <a:xfrm>
            <a:off x="1393371" y="1417639"/>
            <a:ext cx="9579431" cy="4525963"/>
          </a:xfrm>
        </p:spPr>
        <p:txBody>
          <a:bodyPr>
            <a:normAutofit/>
          </a:bodyPr>
          <a:lstStyle/>
          <a:p>
            <a:pPr>
              <a:spcBef>
                <a:spcPts val="0"/>
              </a:spcBef>
              <a:spcAft>
                <a:spcPts val="1800"/>
              </a:spcAft>
            </a:pPr>
            <a:r>
              <a:rPr lang="en-US" sz="3000" dirty="0"/>
              <a:t>If law enforcement begins a criminal investigation, the school </a:t>
            </a:r>
            <a:r>
              <a:rPr lang="en-US" sz="3000" dirty="0" smtClean="0"/>
              <a:t>may </a:t>
            </a:r>
            <a:r>
              <a:rPr lang="en-US" sz="3000" dirty="0"/>
              <a:t>stop their investigation into bullying until the criminal investigation is completed.</a:t>
            </a:r>
          </a:p>
          <a:p>
            <a:pPr>
              <a:spcBef>
                <a:spcPts val="0"/>
              </a:spcBef>
              <a:spcAft>
                <a:spcPts val="1800"/>
              </a:spcAft>
            </a:pPr>
            <a:r>
              <a:rPr lang="en-US" sz="3000" dirty="0"/>
              <a:t>The school must still create a safety plan for each student that was directly involved.</a:t>
            </a:r>
          </a:p>
        </p:txBody>
      </p:sp>
      <p:sp>
        <p:nvSpPr>
          <p:cNvPr id="5" name="Slide Number Placeholder 4"/>
          <p:cNvSpPr>
            <a:spLocks noGrp="1"/>
          </p:cNvSpPr>
          <p:nvPr>
            <p:ph type="sldNum" sz="quarter" idx="12"/>
          </p:nvPr>
        </p:nvSpPr>
        <p:spPr/>
        <p:txBody>
          <a:bodyPr/>
          <a:lstStyle/>
          <a:p>
            <a:fld id="{5AD9B996-4DB4-4E16-A848-F74F8CFBADF8}"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1813496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2" y="1219201"/>
            <a:ext cx="9797143" cy="4525963"/>
          </a:xfrm>
        </p:spPr>
        <p:txBody>
          <a:bodyPr>
            <a:normAutofit/>
          </a:bodyPr>
          <a:lstStyle/>
          <a:p>
            <a:pPr>
              <a:spcBef>
                <a:spcPts val="0"/>
              </a:spcBef>
              <a:spcAft>
                <a:spcPts val="1800"/>
              </a:spcAft>
            </a:pPr>
            <a:r>
              <a:rPr lang="en-US" dirty="0" smtClean="0"/>
              <a:t>Any </a:t>
            </a:r>
            <a:r>
              <a:rPr lang="en-US" dirty="0"/>
              <a:t>school district employee</a:t>
            </a:r>
            <a:r>
              <a:rPr lang="es-ES_tradnl" dirty="0"/>
              <a:t> </a:t>
            </a:r>
            <a:r>
              <a:rPr lang="es-ES_tradnl" dirty="0" err="1"/>
              <a:t>who</a:t>
            </a:r>
            <a:r>
              <a:rPr lang="en-US" dirty="0"/>
              <a:t> witnesses </a:t>
            </a:r>
            <a:r>
              <a:rPr lang="en-US" dirty="0" smtClean="0"/>
              <a:t>bullying  </a:t>
            </a:r>
            <a:r>
              <a:rPr lang="en-US" dirty="0"/>
              <a:t>or receives a report that bullying has happened shall report it to the principal or </a:t>
            </a:r>
            <a:r>
              <a:rPr lang="en-US" dirty="0" smtClean="0"/>
              <a:t>designee</a:t>
            </a:r>
            <a:r>
              <a:rPr lang="en-US" dirty="0"/>
              <a:t> </a:t>
            </a:r>
            <a:r>
              <a:rPr lang="en-US" dirty="0" smtClean="0"/>
              <a:t>as soon </a:t>
            </a:r>
            <a:r>
              <a:rPr lang="en-US" dirty="0"/>
              <a:t>as practical and </a:t>
            </a:r>
            <a:r>
              <a:rPr lang="en-US" dirty="0" smtClean="0"/>
              <a:t>no </a:t>
            </a:r>
            <a:r>
              <a:rPr lang="en-US" dirty="0"/>
              <a:t>later than during the same day on which the report was received or the bullying witnessed</a:t>
            </a:r>
            <a:r>
              <a:rPr lang="en-US" dirty="0" smtClean="0"/>
              <a:t>.</a:t>
            </a:r>
          </a:p>
          <a:p>
            <a:pPr>
              <a:spcBef>
                <a:spcPts val="0"/>
              </a:spcBef>
              <a:spcAft>
                <a:spcPts val="1800"/>
              </a:spcAft>
            </a:pPr>
            <a:r>
              <a:rPr lang="en-US" dirty="0"/>
              <a:t>Notification to principal can happen via text, email, phone call, </a:t>
            </a:r>
            <a:r>
              <a:rPr lang="en-US" dirty="0" smtClean="0"/>
              <a:t>etc</a:t>
            </a:r>
            <a:r>
              <a:rPr lang="en-US" dirty="0"/>
              <a:t>.</a:t>
            </a:r>
          </a:p>
        </p:txBody>
      </p:sp>
      <p:sp>
        <p:nvSpPr>
          <p:cNvPr id="2" name="Title 1"/>
          <p:cNvSpPr>
            <a:spLocks noGrp="1"/>
          </p:cNvSpPr>
          <p:nvPr>
            <p:ph type="title"/>
          </p:nvPr>
        </p:nvSpPr>
        <p:spPr>
          <a:xfrm>
            <a:off x="1981200" y="-1813"/>
            <a:ext cx="8229600" cy="1143000"/>
          </a:xfrm>
        </p:spPr>
        <p:txBody>
          <a:bodyPr>
            <a:normAutofit/>
          </a:bodyPr>
          <a:lstStyle/>
          <a:p>
            <a:r>
              <a:rPr lang="en-US" sz="4000" dirty="0"/>
              <a:t>Reporting procedures for adults/staff:</a:t>
            </a:r>
          </a:p>
        </p:txBody>
      </p:sp>
    </p:spTree>
    <p:extLst>
      <p:ext uri="{BB962C8B-B14F-4D97-AF65-F5344CB8AC3E}">
        <p14:creationId xmlns:p14="http://schemas.microsoft.com/office/powerpoint/2010/main" val="3841308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A list of procedures for students in reporting bullying incidents." title="Reporting Procedures for Students"/>
          <p:cNvSpPr>
            <a:spLocks noGrp="1"/>
          </p:cNvSpPr>
          <p:nvPr>
            <p:ph idx="1"/>
          </p:nvPr>
        </p:nvSpPr>
        <p:spPr>
          <a:xfrm>
            <a:off x="1799772" y="1219201"/>
            <a:ext cx="8229600" cy="4525963"/>
          </a:xfrm>
        </p:spPr>
        <p:txBody>
          <a:bodyPr>
            <a:normAutofit/>
          </a:bodyPr>
          <a:lstStyle/>
          <a:p>
            <a:pPr>
              <a:spcBef>
                <a:spcPts val="0"/>
              </a:spcBef>
              <a:spcAft>
                <a:spcPts val="1800"/>
              </a:spcAft>
            </a:pPr>
            <a:r>
              <a:rPr lang="en-US" dirty="0" smtClean="0"/>
              <a:t>Tell </a:t>
            </a:r>
            <a:r>
              <a:rPr lang="en-US" dirty="0"/>
              <a:t>a trusted adult in your school: a counselor, teacher, coach, principal, etc.</a:t>
            </a:r>
          </a:p>
          <a:p>
            <a:pPr>
              <a:spcBef>
                <a:spcPts val="0"/>
              </a:spcBef>
              <a:spcAft>
                <a:spcPts val="1800"/>
              </a:spcAft>
            </a:pPr>
            <a:r>
              <a:rPr lang="en-US" dirty="0"/>
              <a:t>Online at </a:t>
            </a:r>
            <a:r>
              <a:rPr lang="en-US" dirty="0" err="1"/>
              <a:t>S</a:t>
            </a:r>
            <a:r>
              <a:rPr lang="en-US" dirty="0" err="1" smtClean="0"/>
              <a:t>afeVoiceNV.org</a:t>
            </a:r>
            <a:endParaRPr lang="en-US" dirty="0"/>
          </a:p>
          <a:p>
            <a:pPr>
              <a:spcBef>
                <a:spcPts val="0"/>
              </a:spcBef>
              <a:spcAft>
                <a:spcPts val="1800"/>
              </a:spcAft>
            </a:pPr>
            <a:r>
              <a:rPr lang="en-US" dirty="0"/>
              <a:t>24-hour hotline: </a:t>
            </a:r>
            <a:r>
              <a:rPr lang="en-US" dirty="0" smtClean="0"/>
              <a:t>1-(800)-216-7233</a:t>
            </a:r>
            <a:endParaRPr lang="en-US" dirty="0"/>
          </a:p>
          <a:p>
            <a:pPr>
              <a:spcBef>
                <a:spcPts val="0"/>
              </a:spcBef>
              <a:spcAft>
                <a:spcPts val="1800"/>
              </a:spcAft>
            </a:pPr>
            <a:r>
              <a:rPr lang="en-US" dirty="0" smtClean="0"/>
              <a:t>Download the SafeVoice Nevada app</a:t>
            </a:r>
            <a:endParaRPr lang="en-US" dirty="0"/>
          </a:p>
        </p:txBody>
      </p:sp>
      <p:sp>
        <p:nvSpPr>
          <p:cNvPr id="2" name="Title 1"/>
          <p:cNvSpPr>
            <a:spLocks noGrp="1"/>
          </p:cNvSpPr>
          <p:nvPr>
            <p:ph type="title"/>
          </p:nvPr>
        </p:nvSpPr>
        <p:spPr>
          <a:xfrm>
            <a:off x="1981200" y="-1813"/>
            <a:ext cx="8229600" cy="1143000"/>
          </a:xfrm>
        </p:spPr>
        <p:txBody>
          <a:bodyPr>
            <a:normAutofit/>
          </a:bodyPr>
          <a:lstStyle/>
          <a:p>
            <a:r>
              <a:rPr lang="en-US" sz="4000" dirty="0"/>
              <a:t>Reporting procedures for students:</a:t>
            </a:r>
          </a:p>
        </p:txBody>
      </p:sp>
    </p:spTree>
    <p:extLst>
      <p:ext uri="{BB962C8B-B14F-4D97-AF65-F5344CB8AC3E}">
        <p14:creationId xmlns:p14="http://schemas.microsoft.com/office/powerpoint/2010/main" val="2196499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228725"/>
            <a:ext cx="8839200" cy="5181600"/>
          </a:xfrm>
        </p:spPr>
        <p:txBody>
          <a:bodyPr>
            <a:normAutofit/>
          </a:bodyPr>
          <a:lstStyle/>
          <a:p>
            <a:pPr marL="514338" indent="-514338">
              <a:buFont typeface="+mj-lt"/>
              <a:buAutoNum type="arabicPeriod"/>
            </a:pPr>
            <a:r>
              <a:rPr lang="en-US" sz="3000" dirty="0"/>
              <a:t>The school will make sure that all students involved are safe.</a:t>
            </a:r>
          </a:p>
          <a:p>
            <a:pPr marL="514338" indent="-514338">
              <a:buFont typeface="+mj-lt"/>
              <a:buAutoNum type="arabicPeriod"/>
            </a:pPr>
            <a:r>
              <a:rPr lang="en-US" sz="3000" dirty="0"/>
              <a:t>The school will notify the parents of any student that was directly involved.</a:t>
            </a:r>
          </a:p>
          <a:p>
            <a:pPr marL="514338" indent="-514338">
              <a:buFont typeface="+mj-lt"/>
              <a:buAutoNum type="arabicPeriod"/>
            </a:pPr>
            <a:r>
              <a:rPr lang="en-US" sz="3000" dirty="0"/>
              <a:t>The school will create a safety plan for each student that was directly involved</a:t>
            </a:r>
            <a:r>
              <a:rPr lang="en-US" sz="3000" dirty="0" smtClean="0"/>
              <a:t>.</a:t>
            </a:r>
          </a:p>
          <a:p>
            <a:pPr marL="914379" lvl="1" indent="-514338">
              <a:buFont typeface="Arial" panose="020B0604020202020204" pitchFamily="34" charset="0"/>
              <a:buChar char="•"/>
            </a:pPr>
            <a:r>
              <a:rPr lang="en-US" sz="2400" i="1" dirty="0"/>
              <a:t>The </a:t>
            </a:r>
            <a:r>
              <a:rPr lang="en-US" sz="2400" i="1" dirty="0" smtClean="0"/>
              <a:t>safety plan </a:t>
            </a:r>
            <a:r>
              <a:rPr lang="en-US" sz="2400" i="1" dirty="0"/>
              <a:t>must be created in a way that causes the least possible disruption to the victim(s) and the interests of the victim(s) must be given priority over any interest of the reported aggressors when determining how to carry out the plan. (* NEW for 19-20 school year</a:t>
            </a:r>
            <a:r>
              <a:rPr lang="en-US" sz="2400" i="1" dirty="0" smtClean="0"/>
              <a:t>)</a:t>
            </a:r>
            <a:endParaRPr lang="en-US" sz="2400" i="1" dirty="0"/>
          </a:p>
        </p:txBody>
      </p:sp>
      <p:sp>
        <p:nvSpPr>
          <p:cNvPr id="2" name="Title 1"/>
          <p:cNvSpPr>
            <a:spLocks noGrp="1"/>
          </p:cNvSpPr>
          <p:nvPr>
            <p:ph type="title"/>
          </p:nvPr>
        </p:nvSpPr>
        <p:spPr>
          <a:xfrm>
            <a:off x="1828800" y="3629"/>
            <a:ext cx="8229600" cy="1143000"/>
          </a:xfrm>
        </p:spPr>
        <p:txBody>
          <a:bodyPr>
            <a:normAutofit/>
          </a:bodyPr>
          <a:lstStyle/>
          <a:p>
            <a:r>
              <a:rPr lang="en-US" sz="4000" dirty="0"/>
              <a:t>Upon Receiving a Report:</a:t>
            </a:r>
          </a:p>
        </p:txBody>
      </p:sp>
    </p:spTree>
    <p:extLst>
      <p:ext uri="{BB962C8B-B14F-4D97-AF65-F5344CB8AC3E}">
        <p14:creationId xmlns:p14="http://schemas.microsoft.com/office/powerpoint/2010/main" val="173024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228725"/>
            <a:ext cx="8839200" cy="5181600"/>
          </a:xfrm>
        </p:spPr>
        <p:txBody>
          <a:bodyPr>
            <a:normAutofit/>
          </a:bodyPr>
          <a:lstStyle/>
          <a:p>
            <a:pPr marL="514350" indent="-514350">
              <a:buFont typeface="+mj-lt"/>
              <a:buAutoNum type="arabicPeriod" startAt="4"/>
            </a:pPr>
            <a:r>
              <a:rPr lang="en-US" sz="3000" dirty="0"/>
              <a:t>The principal will meet with each student that was directly involved in order to determine if bullying did or did not occur.</a:t>
            </a:r>
          </a:p>
          <a:p>
            <a:pPr marL="514350" indent="-514350">
              <a:buFont typeface="+mj-lt"/>
              <a:buAutoNum type="arabicPeriod" startAt="4"/>
            </a:pPr>
            <a:r>
              <a:rPr lang="en-US" sz="3000" dirty="0" smtClean="0"/>
              <a:t>Once </a:t>
            </a:r>
            <a:r>
              <a:rPr lang="en-US" sz="3000" dirty="0"/>
              <a:t>the principal finishes their investigation they will give a confidential copy of the report to the parents of the reported aggressor.  The parents of the reported victim can also request a copy.</a:t>
            </a:r>
          </a:p>
          <a:p>
            <a:pPr marL="514350" indent="-514350">
              <a:buFont typeface="+mj-lt"/>
              <a:buAutoNum type="arabicPeriod" startAt="4"/>
            </a:pPr>
            <a:r>
              <a:rPr lang="en-US" sz="3000" dirty="0"/>
              <a:t>Sometime in the next 10 days, the principal will meet with each student that was directly involved to make sure that the safety plan is working. </a:t>
            </a:r>
          </a:p>
          <a:p>
            <a:pPr marL="0" indent="0">
              <a:buNone/>
            </a:pPr>
            <a:endParaRPr lang="en-US" sz="3000" dirty="0"/>
          </a:p>
        </p:txBody>
      </p:sp>
      <p:sp>
        <p:nvSpPr>
          <p:cNvPr id="2" name="Title 1"/>
          <p:cNvSpPr>
            <a:spLocks noGrp="1"/>
          </p:cNvSpPr>
          <p:nvPr>
            <p:ph type="title"/>
          </p:nvPr>
        </p:nvSpPr>
        <p:spPr>
          <a:xfrm>
            <a:off x="1828800" y="0"/>
            <a:ext cx="8229600" cy="1143000"/>
          </a:xfrm>
        </p:spPr>
        <p:txBody>
          <a:bodyPr>
            <a:normAutofit/>
          </a:bodyPr>
          <a:lstStyle/>
          <a:p>
            <a:r>
              <a:rPr lang="en-US" sz="4000" dirty="0" smtClean="0"/>
              <a:t>Upon Receiving a Report:</a:t>
            </a:r>
            <a:r>
              <a:rPr lang="en-US" sz="4000" dirty="0" smtClean="0">
                <a:solidFill>
                  <a:schemeClr val="bg1"/>
                </a:solidFill>
              </a:rPr>
              <a:t>2</a:t>
            </a:r>
            <a:endParaRPr lang="en-US" sz="4000" dirty="0">
              <a:solidFill>
                <a:schemeClr val="bg1"/>
              </a:solidFill>
            </a:endParaRPr>
          </a:p>
        </p:txBody>
      </p:sp>
    </p:spTree>
    <p:extLst>
      <p:ext uri="{BB962C8B-B14F-4D97-AF65-F5344CB8AC3E}">
        <p14:creationId xmlns:p14="http://schemas.microsoft.com/office/powerpoint/2010/main" val="44440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8230" y="1395640"/>
            <a:ext cx="9840685" cy="5181600"/>
          </a:xfrm>
        </p:spPr>
        <p:txBody>
          <a:bodyPr>
            <a:normAutofit/>
          </a:bodyPr>
          <a:lstStyle/>
          <a:p>
            <a:pPr>
              <a:spcBef>
                <a:spcPts val="0"/>
              </a:spcBef>
              <a:spcAft>
                <a:spcPts val="1800"/>
              </a:spcAft>
            </a:pPr>
            <a:r>
              <a:rPr lang="en-US" sz="3000" dirty="0"/>
              <a:t>All school employees must report possible incidents of bullying to the principal on the same day.</a:t>
            </a:r>
          </a:p>
          <a:p>
            <a:pPr>
              <a:spcBef>
                <a:spcPts val="0"/>
              </a:spcBef>
              <a:spcAft>
                <a:spcPts val="1800"/>
              </a:spcAft>
            </a:pPr>
            <a:r>
              <a:rPr lang="en-US" sz="3000" dirty="0"/>
              <a:t>The school must immediately make sure that all students involved are safe.</a:t>
            </a:r>
          </a:p>
          <a:p>
            <a:pPr>
              <a:spcBef>
                <a:spcPts val="0"/>
              </a:spcBef>
              <a:spcAft>
                <a:spcPts val="1800"/>
              </a:spcAft>
            </a:pPr>
            <a:r>
              <a:rPr lang="en-US" sz="3000" dirty="0"/>
              <a:t>The notification to parents of students that were directly involved that the school will be conducting a bullying investigation must be done by the time the school’s office closes on the same school day that the report was made.</a:t>
            </a:r>
          </a:p>
        </p:txBody>
      </p:sp>
      <p:sp>
        <p:nvSpPr>
          <p:cNvPr id="2" name="Title 1"/>
          <p:cNvSpPr>
            <a:spLocks noGrp="1"/>
          </p:cNvSpPr>
          <p:nvPr>
            <p:ph type="title"/>
          </p:nvPr>
        </p:nvSpPr>
        <p:spPr>
          <a:xfrm>
            <a:off x="1828800" y="0"/>
            <a:ext cx="8229600" cy="1143000"/>
          </a:xfrm>
        </p:spPr>
        <p:txBody>
          <a:bodyPr>
            <a:normAutofit/>
          </a:bodyPr>
          <a:lstStyle/>
          <a:p>
            <a:r>
              <a:rPr lang="en-US" sz="4000" dirty="0"/>
              <a:t>Timelines:</a:t>
            </a:r>
          </a:p>
        </p:txBody>
      </p:sp>
    </p:spTree>
    <p:extLst>
      <p:ext uri="{BB962C8B-B14F-4D97-AF65-F5344CB8AC3E}">
        <p14:creationId xmlns:p14="http://schemas.microsoft.com/office/powerpoint/2010/main" val="2003213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5029" y="1172029"/>
            <a:ext cx="9956800" cy="5181600"/>
          </a:xfrm>
        </p:spPr>
        <p:txBody>
          <a:bodyPr>
            <a:normAutofit/>
          </a:bodyPr>
          <a:lstStyle/>
          <a:p>
            <a:pPr>
              <a:spcBef>
                <a:spcPts val="0"/>
              </a:spcBef>
              <a:spcAft>
                <a:spcPts val="1800"/>
              </a:spcAft>
            </a:pPr>
            <a:r>
              <a:rPr lang="en-US" sz="3000" dirty="0"/>
              <a:t>The principal must start the investigation immediately.</a:t>
            </a:r>
          </a:p>
          <a:p>
            <a:pPr>
              <a:spcBef>
                <a:spcPts val="0"/>
              </a:spcBef>
              <a:spcAft>
                <a:spcPts val="1800"/>
              </a:spcAft>
            </a:pPr>
            <a:r>
              <a:rPr lang="en-US" sz="3000" dirty="0"/>
              <a:t>The investigation for bullying must be completed within 2 days (3 days if parents were unable to be reached</a:t>
            </a:r>
            <a:r>
              <a:rPr lang="en-US" sz="3000" dirty="0" smtClean="0"/>
              <a:t>).</a:t>
            </a:r>
          </a:p>
          <a:p>
            <a:pPr>
              <a:spcBef>
                <a:spcPts val="0"/>
              </a:spcBef>
              <a:spcAft>
                <a:spcPts val="1800"/>
              </a:spcAft>
            </a:pPr>
            <a:r>
              <a:rPr lang="en-US" sz="3000" dirty="0"/>
              <a:t>The investigation for cyberbullying can be extended to up to 5 days, with consent from the parents/ guardians of the victim(s</a:t>
            </a:r>
            <a:r>
              <a:rPr lang="en-US" sz="3000" dirty="0" smtClean="0"/>
              <a:t>). </a:t>
            </a:r>
            <a:r>
              <a:rPr lang="en-US" sz="3000" i="1" dirty="0" smtClean="0"/>
              <a:t>(* NEW for 19-20 school year)</a:t>
            </a:r>
          </a:p>
          <a:p>
            <a:pPr>
              <a:spcBef>
                <a:spcPts val="0"/>
              </a:spcBef>
              <a:spcAft>
                <a:spcPts val="1800"/>
              </a:spcAft>
            </a:pPr>
            <a:r>
              <a:rPr lang="en-US" sz="3000" dirty="0" smtClean="0"/>
              <a:t>The </a:t>
            </a:r>
            <a:r>
              <a:rPr lang="en-US" sz="3000" dirty="0"/>
              <a:t>principal must meet with all students that were directly involved within 10 days to make sure that the safety plan is still working.</a:t>
            </a:r>
          </a:p>
        </p:txBody>
      </p:sp>
      <p:sp>
        <p:nvSpPr>
          <p:cNvPr id="2" name="Title 1"/>
          <p:cNvSpPr>
            <a:spLocks noGrp="1"/>
          </p:cNvSpPr>
          <p:nvPr>
            <p:ph type="title"/>
          </p:nvPr>
        </p:nvSpPr>
        <p:spPr>
          <a:xfrm>
            <a:off x="1828800" y="0"/>
            <a:ext cx="8229600" cy="1143000"/>
          </a:xfrm>
        </p:spPr>
        <p:txBody>
          <a:bodyPr>
            <a:normAutofit/>
          </a:bodyPr>
          <a:lstStyle/>
          <a:p>
            <a:r>
              <a:rPr lang="en-US" sz="4000" dirty="0" smtClean="0"/>
              <a:t>Timelines:</a:t>
            </a:r>
            <a:r>
              <a:rPr lang="en-US" sz="4000" dirty="0" smtClean="0">
                <a:solidFill>
                  <a:schemeClr val="bg1"/>
                </a:solidFill>
              </a:rPr>
              <a:t>2</a:t>
            </a:r>
            <a:endParaRPr lang="en-US" sz="4000" dirty="0">
              <a:solidFill>
                <a:schemeClr val="bg1"/>
              </a:solidFill>
            </a:endParaRPr>
          </a:p>
        </p:txBody>
      </p:sp>
    </p:spTree>
    <p:extLst>
      <p:ext uri="{BB962C8B-B14F-4D97-AF65-F5344CB8AC3E}">
        <p14:creationId xmlns:p14="http://schemas.microsoft.com/office/powerpoint/2010/main" val="1444212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sz="4000" i="1" dirty="0"/>
              <a:t>My child was </a:t>
            </a:r>
            <a:r>
              <a:rPr lang="en-US" sz="4000" b="1" i="1" dirty="0" smtClean="0"/>
              <a:t>bullied</a:t>
            </a:r>
            <a:r>
              <a:rPr lang="en-US" sz="4000" i="1" dirty="0" smtClean="0"/>
              <a:t>: </a:t>
            </a:r>
            <a:r>
              <a:rPr lang="en-US" sz="4000" i="1" dirty="0"/>
              <a:t>what happens now?</a:t>
            </a:r>
          </a:p>
        </p:txBody>
      </p:sp>
      <p:sp>
        <p:nvSpPr>
          <p:cNvPr id="3" name="Content Placeholder 2"/>
          <p:cNvSpPr>
            <a:spLocks noGrp="1"/>
          </p:cNvSpPr>
          <p:nvPr>
            <p:ph idx="1"/>
          </p:nvPr>
        </p:nvSpPr>
        <p:spPr>
          <a:xfrm>
            <a:off x="609600" y="1248570"/>
            <a:ext cx="10972800" cy="4525963"/>
          </a:xfrm>
        </p:spPr>
        <p:txBody>
          <a:bodyPr>
            <a:normAutofit/>
          </a:bodyPr>
          <a:lstStyle/>
          <a:p>
            <a:pPr>
              <a:spcBef>
                <a:spcPts val="0"/>
              </a:spcBef>
              <a:spcAft>
                <a:spcPts val="1800"/>
              </a:spcAft>
            </a:pPr>
            <a:r>
              <a:rPr lang="en-US" sz="3000" dirty="0"/>
              <a:t>The school will work with your child to develop a safety plan to help ensure the bullying is stopped</a:t>
            </a:r>
            <a:r>
              <a:rPr lang="en-US" sz="3000" dirty="0" smtClean="0"/>
              <a:t>.</a:t>
            </a:r>
          </a:p>
          <a:p>
            <a:pPr>
              <a:spcBef>
                <a:spcPts val="0"/>
              </a:spcBef>
              <a:spcAft>
                <a:spcPts val="1800"/>
              </a:spcAft>
            </a:pPr>
            <a:r>
              <a:rPr lang="en-US" sz="3000" dirty="0" smtClean="0"/>
              <a:t>The </a:t>
            </a:r>
            <a:r>
              <a:rPr lang="en-US" sz="3000" dirty="0"/>
              <a:t>safety plan must be created in a way that causes the least possible disruption to the victim(s) and the interests of the victim(s) must be given priority over any interest of the reported aggressors when determining how to carry out the plan</a:t>
            </a:r>
            <a:r>
              <a:rPr lang="en-US" sz="3000" dirty="0" smtClean="0"/>
              <a:t>. </a:t>
            </a:r>
            <a:r>
              <a:rPr lang="en-US" sz="3000" i="1" dirty="0"/>
              <a:t>(* NEW for 19-20 school year</a:t>
            </a:r>
            <a:r>
              <a:rPr lang="en-US" sz="3000" i="1" dirty="0" smtClean="0"/>
              <a:t>)</a:t>
            </a:r>
            <a:endParaRPr lang="en-US" sz="3000" i="1"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D9B996-4DB4-4E16-A848-F74F8CFBADF8}"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34797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sz="4000" i="1" dirty="0"/>
              <a:t>My child was </a:t>
            </a:r>
            <a:r>
              <a:rPr lang="en-US" sz="4000" b="1" i="1" dirty="0"/>
              <a:t>bullying</a:t>
            </a:r>
            <a:r>
              <a:rPr lang="en-US" sz="4000" i="1" dirty="0"/>
              <a:t>: what happens now?</a:t>
            </a:r>
          </a:p>
        </p:txBody>
      </p:sp>
      <p:sp>
        <p:nvSpPr>
          <p:cNvPr id="3" name="Content Placeholder 2"/>
          <p:cNvSpPr>
            <a:spLocks noGrp="1"/>
          </p:cNvSpPr>
          <p:nvPr>
            <p:ph idx="1"/>
          </p:nvPr>
        </p:nvSpPr>
        <p:spPr>
          <a:xfrm>
            <a:off x="609600" y="1486695"/>
            <a:ext cx="10972800" cy="4525963"/>
          </a:xfrm>
        </p:spPr>
        <p:txBody>
          <a:bodyPr>
            <a:normAutofit/>
          </a:bodyPr>
          <a:lstStyle/>
          <a:p>
            <a:pPr>
              <a:spcBef>
                <a:spcPts val="0"/>
              </a:spcBef>
              <a:spcAft>
                <a:spcPts val="1800"/>
              </a:spcAft>
            </a:pPr>
            <a:r>
              <a:rPr lang="en-US" sz="3000" dirty="0" smtClean="0"/>
              <a:t>The school will recommend a plan that will help your child to see that harm that their actions have caused, ways to repair that harm, and how to keep your child from bullying or cyberbullying in the future.</a:t>
            </a:r>
          </a:p>
          <a:p>
            <a:pPr>
              <a:spcBef>
                <a:spcPts val="0"/>
              </a:spcBef>
              <a:spcAft>
                <a:spcPts val="1800"/>
              </a:spcAft>
            </a:pPr>
            <a:r>
              <a:rPr lang="en-US" sz="3000" dirty="0" smtClean="0"/>
              <a:t>The </a:t>
            </a:r>
            <a:r>
              <a:rPr lang="en-US" sz="3000" dirty="0"/>
              <a:t>school may also impose restorative disciplinary action or create a plan that supports the physical and emotional well-being of your child.</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D9B996-4DB4-4E16-A848-F74F8CFBADF8}"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1796201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1143000"/>
          </a:xfrm>
        </p:spPr>
        <p:txBody>
          <a:bodyPr>
            <a:normAutofit/>
          </a:bodyPr>
          <a:lstStyle/>
          <a:p>
            <a:r>
              <a:rPr lang="en-US" sz="4000" dirty="0"/>
              <a:t>What is </a:t>
            </a:r>
            <a:r>
              <a:rPr lang="en-US" sz="4000" dirty="0" smtClean="0"/>
              <a:t>Bullying</a:t>
            </a:r>
            <a:r>
              <a:rPr lang="en-US" sz="4000" dirty="0"/>
              <a:t>? </a:t>
            </a:r>
          </a:p>
        </p:txBody>
      </p:sp>
      <p:sp>
        <p:nvSpPr>
          <p:cNvPr id="3" name="Content Placeholder 2"/>
          <p:cNvSpPr>
            <a:spLocks noGrp="1"/>
          </p:cNvSpPr>
          <p:nvPr>
            <p:ph idx="1"/>
          </p:nvPr>
        </p:nvSpPr>
        <p:spPr>
          <a:xfrm>
            <a:off x="1905000" y="1351137"/>
            <a:ext cx="8229600" cy="4525963"/>
          </a:xfrm>
        </p:spPr>
        <p:txBody>
          <a:bodyPr>
            <a:normAutofit/>
          </a:bodyPr>
          <a:lstStyle/>
          <a:p>
            <a:pPr marL="0" indent="0">
              <a:buNone/>
            </a:pPr>
            <a:r>
              <a:rPr lang="en-US" sz="3000" dirty="0"/>
              <a:t>Does it?</a:t>
            </a:r>
          </a:p>
          <a:p>
            <a:pPr lvl="0"/>
            <a:r>
              <a:rPr lang="en-US" sz="3000" dirty="0"/>
              <a:t>physically harm a person or damage the property of a person</a:t>
            </a:r>
          </a:p>
          <a:p>
            <a:pPr lvl="0"/>
            <a:r>
              <a:rPr lang="en-US" sz="3000" dirty="0"/>
              <a:t>place a person in reasonable fear of physical harm or damage to the property of the person</a:t>
            </a:r>
          </a:p>
          <a:p>
            <a:pPr lvl="0"/>
            <a:endParaRPr lang="en-US" sz="3000" dirty="0"/>
          </a:p>
          <a:p>
            <a:pPr marL="0" indent="0">
              <a:buNone/>
            </a:pPr>
            <a:r>
              <a:rPr lang="en-US" sz="3000" dirty="0"/>
              <a:t>							</a:t>
            </a:r>
            <a:r>
              <a:rPr lang="en-US" sz="4800" b="1" i="1" dirty="0">
                <a:solidFill>
                  <a:srgbClr val="FF0000"/>
                </a:solidFill>
              </a:rPr>
              <a:t>or…….</a:t>
            </a:r>
          </a:p>
        </p:txBody>
      </p:sp>
      <p:sp>
        <p:nvSpPr>
          <p:cNvPr id="4" name="Slide Number Placeholder 3"/>
          <p:cNvSpPr>
            <a:spLocks noGrp="1"/>
          </p:cNvSpPr>
          <p:nvPr>
            <p:ph type="sldNum" sz="quarter" idx="12"/>
          </p:nvPr>
        </p:nvSpPr>
        <p:spPr/>
        <p:txBody>
          <a:bodyPr/>
          <a:lstStyle/>
          <a:p>
            <a:fld id="{5AD9B996-4DB4-4E16-A848-F74F8CFBADF8}" type="slidenum">
              <a:rPr lang="en-US" b="1" smtClean="0">
                <a:solidFill>
                  <a:prstClr val="white"/>
                </a:solidFill>
              </a:rPr>
              <a:pPr/>
              <a:t>2</a:t>
            </a:fld>
            <a:endParaRPr lang="en-US" b="1" dirty="0">
              <a:solidFill>
                <a:prstClr val="white"/>
              </a:solidFill>
            </a:endParaRPr>
          </a:p>
        </p:txBody>
      </p:sp>
    </p:spTree>
    <p:extLst>
      <p:ext uri="{BB962C8B-B14F-4D97-AF65-F5344CB8AC3E}">
        <p14:creationId xmlns:p14="http://schemas.microsoft.com/office/powerpoint/2010/main" val="1637394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sz="4000" i="1" dirty="0"/>
              <a:t>Your </a:t>
            </a:r>
            <a:r>
              <a:rPr lang="en-US" sz="4000" i="1" dirty="0" smtClean="0"/>
              <a:t>rights:</a:t>
            </a:r>
            <a:r>
              <a:rPr lang="en-US" sz="4000" i="1" dirty="0" smtClean="0">
                <a:solidFill>
                  <a:schemeClr val="bg1"/>
                </a:solidFill>
              </a:rPr>
              <a:t>1</a:t>
            </a:r>
            <a:endParaRPr lang="en-US" sz="4000" i="1" dirty="0">
              <a:solidFill>
                <a:schemeClr val="bg1"/>
              </a:solidFill>
            </a:endParaRPr>
          </a:p>
        </p:txBody>
      </p:sp>
      <p:sp>
        <p:nvSpPr>
          <p:cNvPr id="3" name="Content Placeholder 2"/>
          <p:cNvSpPr>
            <a:spLocks noGrp="1"/>
          </p:cNvSpPr>
          <p:nvPr>
            <p:ph idx="1"/>
          </p:nvPr>
        </p:nvSpPr>
        <p:spPr>
          <a:xfrm>
            <a:off x="609600" y="1486695"/>
            <a:ext cx="10972800" cy="4525963"/>
          </a:xfrm>
        </p:spPr>
        <p:txBody>
          <a:bodyPr>
            <a:normAutofit fontScale="92500"/>
          </a:bodyPr>
          <a:lstStyle/>
          <a:p>
            <a:pPr>
              <a:spcBef>
                <a:spcPts val="0"/>
              </a:spcBef>
              <a:spcAft>
                <a:spcPts val="1800"/>
              </a:spcAft>
            </a:pPr>
            <a:r>
              <a:rPr lang="en-US" dirty="0"/>
              <a:t>If your child is found to have committed an act of bullying you may appeal the decision through your school district’s appeal process.  Contact your school district’s main office for more information.</a:t>
            </a:r>
          </a:p>
          <a:p>
            <a:pPr>
              <a:spcBef>
                <a:spcPts val="0"/>
              </a:spcBef>
              <a:spcAft>
                <a:spcPts val="1800"/>
              </a:spcAft>
            </a:pPr>
            <a:r>
              <a:rPr lang="en-US" dirty="0"/>
              <a:t>If you have appealed through your school district but you still do not agree with the decision you may appeal through the Nevada Department of Education’s </a:t>
            </a:r>
            <a:r>
              <a:rPr lang="en-US" i="1" dirty="0"/>
              <a:t>Office for a Safe and Respectful Learning Environment</a:t>
            </a:r>
            <a:r>
              <a:rPr lang="en-US" dirty="0"/>
              <a:t>.  The appeal must be done within 30 days.  Visit bullyfreezone.nv.gov or call (775)-687-9134</a:t>
            </a:r>
            <a:r>
              <a:rPr lang="en-US" dirty="0" smtClean="0"/>
              <a:t>.</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D9B996-4DB4-4E16-A848-F74F8CFBADF8}"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538550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sz="4000" i="1" dirty="0"/>
              <a:t>Your </a:t>
            </a:r>
            <a:r>
              <a:rPr lang="en-US" sz="4000" i="1" dirty="0" smtClean="0"/>
              <a:t>rights:</a:t>
            </a:r>
            <a:r>
              <a:rPr lang="en-US" sz="4000" i="1" dirty="0" smtClean="0">
                <a:solidFill>
                  <a:schemeClr val="bg1"/>
                </a:solidFill>
              </a:rPr>
              <a:t>2</a:t>
            </a:r>
            <a:endParaRPr lang="en-US" sz="4000" i="1" dirty="0">
              <a:solidFill>
                <a:schemeClr val="bg1"/>
              </a:solidFill>
            </a:endParaRPr>
          </a:p>
        </p:txBody>
      </p:sp>
      <p:sp>
        <p:nvSpPr>
          <p:cNvPr id="3" name="Content Placeholder 2"/>
          <p:cNvSpPr>
            <a:spLocks noGrp="1"/>
          </p:cNvSpPr>
          <p:nvPr>
            <p:ph idx="1"/>
          </p:nvPr>
        </p:nvSpPr>
        <p:spPr>
          <a:xfrm>
            <a:off x="609600" y="1486695"/>
            <a:ext cx="10972800" cy="4525963"/>
          </a:xfrm>
        </p:spPr>
        <p:txBody>
          <a:bodyPr>
            <a:normAutofit/>
          </a:bodyPr>
          <a:lstStyle/>
          <a:p>
            <a:pPr>
              <a:spcBef>
                <a:spcPts val="0"/>
              </a:spcBef>
              <a:spcAft>
                <a:spcPts val="1800"/>
              </a:spcAft>
            </a:pPr>
            <a:r>
              <a:rPr lang="en-US" sz="3000" dirty="0"/>
              <a:t>If the school finds that bullying did not occur information concerning the incident must </a:t>
            </a:r>
            <a:r>
              <a:rPr lang="en-US" sz="3000" u="sng" dirty="0"/>
              <a:t>not</a:t>
            </a:r>
            <a:r>
              <a:rPr lang="en-US" sz="3000" dirty="0"/>
              <a:t> be included in the record of the reported aggressor.</a:t>
            </a:r>
          </a:p>
          <a:p>
            <a:pPr>
              <a:spcBef>
                <a:spcPts val="0"/>
              </a:spcBef>
              <a:spcAft>
                <a:spcPts val="1800"/>
              </a:spcAft>
            </a:pPr>
            <a:r>
              <a:rPr lang="en-US" sz="3000" dirty="0"/>
              <a:t>If your child is found to be a victim of bullying you may request that they be placed at another school within your district.  Contact your school district’s main office for more information.</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D9B996-4DB4-4E16-A848-F74F8CFBADF8}"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1863102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sz="4000" i="1" dirty="0"/>
              <a:t>Your </a:t>
            </a:r>
            <a:r>
              <a:rPr lang="en-US" sz="4000" i="1" dirty="0" smtClean="0"/>
              <a:t>rights:</a:t>
            </a:r>
            <a:r>
              <a:rPr lang="en-US" sz="4000" i="1" dirty="0" smtClean="0">
                <a:solidFill>
                  <a:schemeClr val="bg1"/>
                </a:solidFill>
              </a:rPr>
              <a:t>3</a:t>
            </a:r>
            <a:endParaRPr lang="en-US" sz="4000" i="1" dirty="0">
              <a:solidFill>
                <a:schemeClr val="bg1"/>
              </a:solidFill>
            </a:endParaRPr>
          </a:p>
        </p:txBody>
      </p:sp>
      <p:sp>
        <p:nvSpPr>
          <p:cNvPr id="3" name="Content Placeholder 2"/>
          <p:cNvSpPr>
            <a:spLocks noGrp="1"/>
          </p:cNvSpPr>
          <p:nvPr>
            <p:ph idx="1"/>
          </p:nvPr>
        </p:nvSpPr>
        <p:spPr>
          <a:xfrm>
            <a:off x="609600" y="1486695"/>
            <a:ext cx="10972800" cy="4525963"/>
          </a:xfrm>
        </p:spPr>
        <p:txBody>
          <a:bodyPr>
            <a:normAutofit/>
          </a:bodyPr>
          <a:lstStyle/>
          <a:p>
            <a:pPr>
              <a:spcBef>
                <a:spcPts val="0"/>
              </a:spcBef>
              <a:spcAft>
                <a:spcPts val="1800"/>
              </a:spcAft>
            </a:pPr>
            <a:r>
              <a:rPr lang="en-US" sz="3000" dirty="0"/>
              <a:t>If a child is investigated for bullying but the school team finds that the actions were a result of the child’s disability and those actions are addressed under the child’s IEP (individualized educational program) the school cannot apply the bullying laws.  The school must still notify the parents of all reported victims.</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D9B996-4DB4-4E16-A848-F74F8CFBADF8}"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804573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sz="4000" dirty="0"/>
              <a:t>For more information:</a:t>
            </a:r>
          </a:p>
        </p:txBody>
      </p:sp>
      <p:sp>
        <p:nvSpPr>
          <p:cNvPr id="3" name="Content Placeholder 2"/>
          <p:cNvSpPr>
            <a:spLocks noGrp="1"/>
          </p:cNvSpPr>
          <p:nvPr>
            <p:ph idx="1"/>
          </p:nvPr>
        </p:nvSpPr>
        <p:spPr>
          <a:xfrm>
            <a:off x="609600" y="1486695"/>
            <a:ext cx="10972800" cy="4525963"/>
          </a:xfrm>
        </p:spPr>
        <p:txBody>
          <a:bodyPr>
            <a:normAutofit/>
          </a:bodyPr>
          <a:lstStyle/>
          <a:p>
            <a:pPr marL="0" indent="0" algn="ctr">
              <a:buNone/>
            </a:pPr>
            <a:r>
              <a:rPr lang="en-US" sz="3000" dirty="0"/>
              <a:t>Visit </a:t>
            </a:r>
          </a:p>
          <a:p>
            <a:pPr marL="0" indent="0" algn="ctr">
              <a:buNone/>
            </a:pPr>
            <a:r>
              <a:rPr lang="en-US" sz="3000" dirty="0" smtClean="0"/>
              <a:t> </a:t>
            </a:r>
            <a:r>
              <a:rPr lang="en-US" sz="2800" dirty="0" err="1" smtClean="0"/>
              <a:t>SafeVoiceNV.org</a:t>
            </a:r>
            <a:endParaRPr lang="en-US" sz="3000" dirty="0"/>
          </a:p>
          <a:p>
            <a:pPr marL="0" indent="0" algn="ctr">
              <a:buNone/>
            </a:pPr>
            <a:r>
              <a:rPr lang="en-US" sz="3000" dirty="0"/>
              <a:t>or contact</a:t>
            </a:r>
          </a:p>
          <a:p>
            <a:pPr marL="0" indent="0" algn="ctr">
              <a:buNone/>
            </a:pPr>
            <a:r>
              <a:rPr lang="en-US" sz="3000" dirty="0"/>
              <a:t>the </a:t>
            </a:r>
          </a:p>
          <a:p>
            <a:pPr marL="0" indent="0" algn="ctr">
              <a:buNone/>
            </a:pPr>
            <a:r>
              <a:rPr lang="en-US" sz="3000" dirty="0"/>
              <a:t>Office for a Safe and Respectful Learning Environment </a:t>
            </a:r>
          </a:p>
          <a:p>
            <a:pPr marL="0" indent="0" algn="ctr">
              <a:buNone/>
            </a:pPr>
            <a:r>
              <a:rPr lang="en-US" sz="3000" dirty="0"/>
              <a:t>at </a:t>
            </a:r>
          </a:p>
          <a:p>
            <a:pPr marL="0" indent="0" algn="ctr">
              <a:buNone/>
            </a:pPr>
            <a:r>
              <a:rPr lang="en-US" sz="3000" dirty="0"/>
              <a:t>(775)-687-9134.</a:t>
            </a:r>
          </a:p>
        </p:txBody>
      </p:sp>
      <p:sp>
        <p:nvSpPr>
          <p:cNvPr id="5" name="Slide Number Placeholder 4"/>
          <p:cNvSpPr>
            <a:spLocks noGrp="1"/>
          </p:cNvSpPr>
          <p:nvPr>
            <p:ph type="sldNum" sz="quarter" idx="12"/>
          </p:nvPr>
        </p:nvSpPr>
        <p:spPr/>
        <p:txBody>
          <a:bodyPr/>
          <a:lstStyle/>
          <a:p>
            <a:fld id="{5AD9B996-4DB4-4E16-A848-F74F8CFBADF8}"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1935290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1143000"/>
          </a:xfrm>
        </p:spPr>
        <p:txBody>
          <a:bodyPr>
            <a:normAutofit/>
          </a:bodyPr>
          <a:lstStyle/>
          <a:p>
            <a:r>
              <a:rPr lang="en-US" sz="4000" dirty="0" smtClean="0"/>
              <a:t>What is Bullying?</a:t>
            </a:r>
            <a:r>
              <a:rPr lang="en-US" sz="4000" dirty="0" smtClean="0">
                <a:solidFill>
                  <a:schemeClr val="bg1"/>
                </a:solidFill>
              </a:rPr>
              <a:t>21</a:t>
            </a:r>
            <a:endParaRPr lang="en-US" sz="4000" dirty="0">
              <a:solidFill>
                <a:schemeClr val="bg1"/>
              </a:solidFill>
            </a:endParaRPr>
          </a:p>
        </p:txBody>
      </p:sp>
      <p:sp>
        <p:nvSpPr>
          <p:cNvPr id="3" name="Content Placeholder 2"/>
          <p:cNvSpPr>
            <a:spLocks noGrp="1"/>
          </p:cNvSpPr>
          <p:nvPr>
            <p:ph idx="1"/>
          </p:nvPr>
        </p:nvSpPr>
        <p:spPr>
          <a:xfrm>
            <a:off x="1905000" y="1351137"/>
            <a:ext cx="9082315" cy="4525963"/>
          </a:xfrm>
        </p:spPr>
        <p:txBody>
          <a:bodyPr>
            <a:noAutofit/>
          </a:bodyPr>
          <a:lstStyle/>
          <a:p>
            <a:pPr marL="0" indent="0">
              <a:buNone/>
            </a:pPr>
            <a:r>
              <a:rPr lang="en-US" sz="3000" dirty="0"/>
              <a:t>Does it?</a:t>
            </a:r>
          </a:p>
          <a:p>
            <a:pPr lvl="0"/>
            <a:r>
              <a:rPr lang="en-US" sz="3000" dirty="0"/>
              <a:t>create an intimidating or hostile educational environment</a:t>
            </a:r>
          </a:p>
          <a:p>
            <a:pPr lvl="0"/>
            <a:r>
              <a:rPr lang="en-US" sz="3000" dirty="0"/>
              <a:t>substantially interfere with the academic performance of a student or the ability of the student to participate in or benefit from services, activities or privileges provided by a school</a:t>
            </a:r>
          </a:p>
          <a:p>
            <a:pPr marL="0" indent="0">
              <a:buNone/>
            </a:pPr>
            <a:r>
              <a:rPr lang="en-US" sz="3000" dirty="0"/>
              <a:t>							</a:t>
            </a:r>
            <a:r>
              <a:rPr lang="en-US" sz="4800" b="1" i="1" dirty="0">
                <a:solidFill>
                  <a:srgbClr val="FF0000"/>
                </a:solidFill>
              </a:rPr>
              <a:t>or…….</a:t>
            </a:r>
          </a:p>
        </p:txBody>
      </p:sp>
      <p:sp>
        <p:nvSpPr>
          <p:cNvPr id="4" name="Slide Number Placeholder 3"/>
          <p:cNvSpPr>
            <a:spLocks noGrp="1"/>
          </p:cNvSpPr>
          <p:nvPr>
            <p:ph type="sldNum" sz="quarter" idx="12"/>
          </p:nvPr>
        </p:nvSpPr>
        <p:spPr/>
        <p:txBody>
          <a:bodyPr/>
          <a:lstStyle/>
          <a:p>
            <a:fld id="{5AD9B996-4DB4-4E16-A848-F74F8CFBADF8}" type="slidenum">
              <a:rPr lang="en-US" b="1" smtClean="0">
                <a:solidFill>
                  <a:prstClr val="white"/>
                </a:solidFill>
              </a:rPr>
              <a:pPr/>
              <a:t>3</a:t>
            </a:fld>
            <a:endParaRPr lang="en-US" b="1" dirty="0">
              <a:solidFill>
                <a:prstClr val="white"/>
              </a:solidFill>
            </a:endParaRPr>
          </a:p>
        </p:txBody>
      </p:sp>
    </p:spTree>
    <p:extLst>
      <p:ext uri="{BB962C8B-B14F-4D97-AF65-F5344CB8AC3E}">
        <p14:creationId xmlns:p14="http://schemas.microsoft.com/office/powerpoint/2010/main" val="4246402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1143000"/>
          </a:xfrm>
        </p:spPr>
        <p:txBody>
          <a:bodyPr>
            <a:normAutofit/>
          </a:bodyPr>
          <a:lstStyle/>
          <a:p>
            <a:r>
              <a:rPr lang="en-US" sz="4000" dirty="0" smtClean="0"/>
              <a:t>What is Bullying?</a:t>
            </a:r>
            <a:r>
              <a:rPr lang="en-US" sz="4000" dirty="0" smtClean="0">
                <a:solidFill>
                  <a:schemeClr val="bg1"/>
                </a:solidFill>
              </a:rPr>
              <a:t>3.</a:t>
            </a:r>
            <a:endParaRPr lang="en-US" sz="4000" dirty="0">
              <a:solidFill>
                <a:schemeClr val="bg1"/>
              </a:solidFill>
            </a:endParaRPr>
          </a:p>
        </p:txBody>
      </p:sp>
      <p:sp>
        <p:nvSpPr>
          <p:cNvPr id="3" name="Content Placeholder 2"/>
          <p:cNvSpPr>
            <a:spLocks noGrp="1"/>
          </p:cNvSpPr>
          <p:nvPr>
            <p:ph idx="1"/>
          </p:nvPr>
        </p:nvSpPr>
        <p:spPr>
          <a:xfrm>
            <a:off x="1905000" y="1351137"/>
            <a:ext cx="9198429" cy="4525963"/>
          </a:xfrm>
        </p:spPr>
        <p:txBody>
          <a:bodyPr>
            <a:normAutofit/>
          </a:bodyPr>
          <a:lstStyle/>
          <a:p>
            <a:pPr marL="0" indent="0">
              <a:buNone/>
            </a:pPr>
            <a:r>
              <a:rPr lang="en-US" sz="3000" dirty="0"/>
              <a:t>Does it?</a:t>
            </a:r>
          </a:p>
          <a:p>
            <a:pPr lvl="0"/>
            <a:r>
              <a:rPr lang="en-US" sz="3000" dirty="0"/>
              <a:t>target someone based on their actual or perceived race, color, national origin, ancestry, religion, gender identity or expression, sexual orientation, physical or mental disability of a person, sex or any other distinguishing characteristic or background of a person, or target someone based on their association with another person having one or more of those actual or perceived characteristics</a:t>
            </a:r>
            <a:endParaRPr lang="en-US" sz="3000" i="1" dirty="0"/>
          </a:p>
        </p:txBody>
      </p:sp>
      <p:sp>
        <p:nvSpPr>
          <p:cNvPr id="4" name="Slide Number Placeholder 3"/>
          <p:cNvSpPr>
            <a:spLocks noGrp="1"/>
          </p:cNvSpPr>
          <p:nvPr>
            <p:ph type="sldNum" sz="quarter" idx="12"/>
          </p:nvPr>
        </p:nvSpPr>
        <p:spPr/>
        <p:txBody>
          <a:bodyPr/>
          <a:lstStyle/>
          <a:p>
            <a:fld id="{5AD9B996-4DB4-4E16-A848-F74F8CFBADF8}" type="slidenum">
              <a:rPr lang="en-US" b="1" smtClean="0">
                <a:solidFill>
                  <a:prstClr val="white"/>
                </a:solidFill>
              </a:rPr>
              <a:pPr/>
              <a:t>4</a:t>
            </a:fld>
            <a:endParaRPr lang="en-US" b="1" dirty="0">
              <a:solidFill>
                <a:prstClr val="white"/>
              </a:solidFill>
            </a:endParaRPr>
          </a:p>
        </p:txBody>
      </p:sp>
    </p:spTree>
    <p:extLst>
      <p:ext uri="{BB962C8B-B14F-4D97-AF65-F5344CB8AC3E}">
        <p14:creationId xmlns:p14="http://schemas.microsoft.com/office/powerpoint/2010/main" val="1980495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1143000"/>
          </a:xfrm>
        </p:spPr>
        <p:txBody>
          <a:bodyPr>
            <a:normAutofit/>
          </a:bodyPr>
          <a:lstStyle/>
          <a:p>
            <a:r>
              <a:rPr lang="en-US" sz="4000" i="1" dirty="0"/>
              <a:t>Why did the definition change?</a:t>
            </a:r>
          </a:p>
        </p:txBody>
      </p:sp>
      <p:sp>
        <p:nvSpPr>
          <p:cNvPr id="3" name="Content Placeholder 2"/>
          <p:cNvSpPr>
            <a:spLocks noGrp="1"/>
          </p:cNvSpPr>
          <p:nvPr>
            <p:ph idx="1"/>
          </p:nvPr>
        </p:nvSpPr>
        <p:spPr>
          <a:xfrm>
            <a:off x="1905000" y="1486695"/>
            <a:ext cx="8229600" cy="4525963"/>
          </a:xfrm>
        </p:spPr>
        <p:txBody>
          <a:bodyPr>
            <a:normAutofit/>
          </a:bodyPr>
          <a:lstStyle/>
          <a:p>
            <a:pPr marL="0" indent="0" algn="ctr">
              <a:buNone/>
            </a:pPr>
            <a:r>
              <a:rPr lang="en-US" i="1" dirty="0" smtClean="0"/>
              <a:t>By intervening immediately, we communicate to students that all forms of bullying are unacceptable</a:t>
            </a:r>
            <a:r>
              <a:rPr lang="en-US" i="1" dirty="0"/>
              <a:t> </a:t>
            </a:r>
            <a:r>
              <a:rPr lang="en-US" i="1" dirty="0" smtClean="0"/>
              <a:t>and we encourage an environment that is safe and respectful for all students.</a:t>
            </a:r>
            <a:endParaRPr lang="en-US" i="1" dirty="0"/>
          </a:p>
        </p:txBody>
      </p:sp>
      <p:sp>
        <p:nvSpPr>
          <p:cNvPr id="4" name="Slide Number Placeholder 3"/>
          <p:cNvSpPr>
            <a:spLocks noGrp="1"/>
          </p:cNvSpPr>
          <p:nvPr>
            <p:ph type="sldNum" sz="quarter" idx="12"/>
          </p:nvPr>
        </p:nvSpPr>
        <p:spPr/>
        <p:txBody>
          <a:bodyPr/>
          <a:lstStyle/>
          <a:p>
            <a:fld id="{5AD9B996-4DB4-4E16-A848-F74F8CFBADF8}" type="slidenum">
              <a:rPr lang="en-US" b="1" smtClean="0">
                <a:solidFill>
                  <a:prstClr val="white"/>
                </a:solidFill>
              </a:rPr>
              <a:pPr/>
              <a:t>5</a:t>
            </a:fld>
            <a:endParaRPr lang="en-US" b="1" dirty="0">
              <a:solidFill>
                <a:prstClr val="white"/>
              </a:solidFill>
            </a:endParaRPr>
          </a:p>
        </p:txBody>
      </p:sp>
    </p:spTree>
    <p:extLst>
      <p:ext uri="{BB962C8B-B14F-4D97-AF65-F5344CB8AC3E}">
        <p14:creationId xmlns:p14="http://schemas.microsoft.com/office/powerpoint/2010/main" val="2206276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Bullying can </a:t>
            </a:r>
            <a:r>
              <a:rPr lang="en-US" dirty="0" smtClean="0"/>
              <a:t>be:</a:t>
            </a:r>
            <a:r>
              <a:rPr lang="en-US" dirty="0" smtClean="0">
                <a:solidFill>
                  <a:schemeClr val="bg1"/>
                </a:solidFill>
              </a:rPr>
              <a:t>1</a:t>
            </a:r>
            <a:r>
              <a:rPr lang="en-US" dirty="0"/>
              <a:t/>
            </a:r>
            <a:br>
              <a:rPr lang="en-US" dirty="0"/>
            </a:br>
            <a:endParaRPr lang="en-US" dirty="0"/>
          </a:p>
        </p:txBody>
      </p:sp>
      <p:sp>
        <p:nvSpPr>
          <p:cNvPr id="3" name="Content Placeholder 2"/>
          <p:cNvSpPr>
            <a:spLocks noGrp="1"/>
          </p:cNvSpPr>
          <p:nvPr>
            <p:ph idx="1"/>
          </p:nvPr>
        </p:nvSpPr>
        <p:spPr>
          <a:xfrm>
            <a:off x="1335315" y="1417639"/>
            <a:ext cx="9521371" cy="4525963"/>
          </a:xfrm>
        </p:spPr>
        <p:txBody>
          <a:bodyPr/>
          <a:lstStyle/>
          <a:p>
            <a:pPr>
              <a:spcBef>
                <a:spcPts val="0"/>
              </a:spcBef>
              <a:spcAft>
                <a:spcPts val="1800"/>
              </a:spcAft>
            </a:pPr>
            <a:r>
              <a:rPr lang="en-US" dirty="0" smtClean="0"/>
              <a:t>communicated </a:t>
            </a:r>
            <a:r>
              <a:rPr lang="en-US" dirty="0"/>
              <a:t>verbally, electronically (</a:t>
            </a:r>
            <a:r>
              <a:rPr lang="en-US" i="1" dirty="0"/>
              <a:t>cyberbullying</a:t>
            </a:r>
            <a:r>
              <a:rPr lang="en-US" dirty="0"/>
              <a:t>) or in writing, or any combination of those</a:t>
            </a:r>
          </a:p>
          <a:p>
            <a:pPr>
              <a:spcBef>
                <a:spcPts val="0"/>
              </a:spcBef>
              <a:spcAft>
                <a:spcPts val="1800"/>
              </a:spcAft>
            </a:pPr>
            <a:r>
              <a:rPr lang="en-US" dirty="0"/>
              <a:t>a single severe and willful act </a:t>
            </a:r>
          </a:p>
          <a:p>
            <a:pPr>
              <a:spcBef>
                <a:spcPts val="0"/>
              </a:spcBef>
              <a:spcAft>
                <a:spcPts val="1800"/>
              </a:spcAft>
            </a:pPr>
            <a:r>
              <a:rPr lang="en-US" dirty="0"/>
              <a:t>a criminal act too (in some instances</a:t>
            </a:r>
            <a:r>
              <a:rPr lang="en-US" dirty="0" smtClean="0"/>
              <a:t>)</a:t>
            </a:r>
            <a:endParaRPr lang="en-US" dirty="0"/>
          </a:p>
        </p:txBody>
      </p:sp>
      <p:sp>
        <p:nvSpPr>
          <p:cNvPr id="5" name="Slide Number Placeholder 4"/>
          <p:cNvSpPr>
            <a:spLocks noGrp="1"/>
          </p:cNvSpPr>
          <p:nvPr>
            <p:ph type="sldNum" sz="quarter" idx="12"/>
          </p:nvPr>
        </p:nvSpPr>
        <p:spPr/>
        <p:txBody>
          <a:bodyPr/>
          <a:lstStyle/>
          <a:p>
            <a:fld id="{5AD9B996-4DB4-4E16-A848-F74F8CFBADF8}"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182669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D9B996-4DB4-4E16-A848-F74F8CFBADF8}" type="slidenum">
              <a:rPr lang="en-US" b="1" smtClean="0">
                <a:solidFill>
                  <a:prstClr val="white"/>
                </a:solidFill>
              </a:rPr>
              <a:pPr/>
              <a:t>7</a:t>
            </a:fld>
            <a:endParaRPr lang="en-US" b="1" dirty="0">
              <a:solidFill>
                <a:prstClr val="white"/>
              </a:solidFill>
            </a:endParaRPr>
          </a:p>
        </p:txBody>
      </p:sp>
      <p:sp>
        <p:nvSpPr>
          <p:cNvPr id="5" name="TextBox 4"/>
          <p:cNvSpPr txBox="1"/>
          <p:nvPr/>
        </p:nvSpPr>
        <p:spPr>
          <a:xfrm>
            <a:off x="1320800" y="1509487"/>
            <a:ext cx="10072915" cy="2631490"/>
          </a:xfrm>
          <a:prstGeom prst="rect">
            <a:avLst/>
          </a:prstGeom>
          <a:noFill/>
        </p:spPr>
        <p:txBody>
          <a:bodyPr wrap="square" rtlCol="0">
            <a:spAutoFit/>
          </a:bodyPr>
          <a:lstStyle/>
          <a:p>
            <a:pPr marL="285744" indent="-285744">
              <a:spcAft>
                <a:spcPts val="1800"/>
              </a:spcAft>
              <a:buFont typeface="Arial" panose="020B0604020202020204" pitchFamily="34" charset="0"/>
              <a:buChar char="•"/>
            </a:pPr>
            <a:r>
              <a:rPr lang="en-US" sz="3000" dirty="0"/>
              <a:t>repeated or pervasive taunting, name-calling, belittling, mocking or use of put-downs or demeaning humor </a:t>
            </a:r>
          </a:p>
          <a:p>
            <a:pPr marL="285744" indent="-285744">
              <a:spcAft>
                <a:spcPts val="1800"/>
              </a:spcAft>
              <a:buFont typeface="Arial" panose="020B0604020202020204" pitchFamily="34" charset="0"/>
              <a:buChar char="•"/>
            </a:pPr>
            <a:r>
              <a:rPr lang="en-US" sz="3000" dirty="0"/>
              <a:t>behavior that is intended to harm another person by damaging or manipulating his or her relationships with others, such as spreading false rumors</a:t>
            </a:r>
          </a:p>
        </p:txBody>
      </p:sp>
      <p:sp>
        <p:nvSpPr>
          <p:cNvPr id="2" name="Title 1"/>
          <p:cNvSpPr>
            <a:spLocks noGrp="1"/>
          </p:cNvSpPr>
          <p:nvPr>
            <p:ph type="title"/>
          </p:nvPr>
        </p:nvSpPr>
        <p:spPr>
          <a:xfrm>
            <a:off x="1785257" y="116115"/>
            <a:ext cx="9144000" cy="990600"/>
          </a:xfrm>
        </p:spPr>
        <p:txBody>
          <a:bodyPr>
            <a:normAutofit/>
          </a:bodyPr>
          <a:lstStyle/>
          <a:p>
            <a:r>
              <a:rPr lang="en-US" sz="4000" dirty="0"/>
              <a:t>Bullying </a:t>
            </a:r>
            <a:r>
              <a:rPr lang="en-US" sz="4000" dirty="0" smtClean="0"/>
              <a:t>can be:</a:t>
            </a:r>
            <a:r>
              <a:rPr lang="en-US" sz="4000" dirty="0" smtClean="0">
                <a:solidFill>
                  <a:schemeClr val="bg1"/>
                </a:solidFill>
              </a:rPr>
              <a:t>2</a:t>
            </a:r>
            <a:endParaRPr lang="en-US" sz="4000" dirty="0">
              <a:solidFill>
                <a:schemeClr val="bg1"/>
              </a:solidFill>
            </a:endParaRPr>
          </a:p>
        </p:txBody>
      </p:sp>
    </p:spTree>
    <p:extLst>
      <p:ext uri="{BB962C8B-B14F-4D97-AF65-F5344CB8AC3E}">
        <p14:creationId xmlns:p14="http://schemas.microsoft.com/office/powerpoint/2010/main" val="1334832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D9B996-4DB4-4E16-A848-F74F8CFBADF8}" type="slidenum">
              <a:rPr lang="en-US" b="1" smtClean="0">
                <a:solidFill>
                  <a:prstClr val="white"/>
                </a:solidFill>
              </a:rPr>
              <a:pPr/>
              <a:t>8</a:t>
            </a:fld>
            <a:endParaRPr lang="en-US" b="1" dirty="0">
              <a:solidFill>
                <a:prstClr val="white"/>
              </a:solidFill>
            </a:endParaRPr>
          </a:p>
        </p:txBody>
      </p:sp>
      <p:sp>
        <p:nvSpPr>
          <p:cNvPr id="5" name="TextBox 4"/>
          <p:cNvSpPr txBox="1"/>
          <p:nvPr/>
        </p:nvSpPr>
        <p:spPr>
          <a:xfrm>
            <a:off x="1320800" y="1509487"/>
            <a:ext cx="10072915" cy="2299091"/>
          </a:xfrm>
          <a:prstGeom prst="rect">
            <a:avLst/>
          </a:prstGeom>
          <a:noFill/>
        </p:spPr>
        <p:txBody>
          <a:bodyPr wrap="square" rtlCol="0">
            <a:spAutoFit/>
          </a:bodyPr>
          <a:lstStyle/>
          <a:p>
            <a:pPr marL="457189" indent="-457189">
              <a:lnSpc>
                <a:spcPct val="107000"/>
              </a:lnSpc>
              <a:spcAft>
                <a:spcPts val="1800"/>
              </a:spcAft>
              <a:buFont typeface="Arial" panose="020B0604020202020204" pitchFamily="34" charset="0"/>
              <a:buChar char="•"/>
            </a:pPr>
            <a:r>
              <a:rPr lang="en-US" sz="3000" dirty="0">
                <a:latin typeface="Calibri" panose="020F0502020204030204" pitchFamily="34" charset="0"/>
                <a:ea typeface="Calibri" panose="020F0502020204030204" pitchFamily="34" charset="0"/>
                <a:cs typeface="Times New Roman" panose="02020603050405020304" pitchFamily="18" charset="0"/>
              </a:rPr>
              <a:t>repeated or pervasive nonverbal threats or intimidation such as the use of aggressive, menacing or disrespectful gestures</a:t>
            </a:r>
          </a:p>
          <a:p>
            <a:pPr marL="457189" indent="-457189">
              <a:lnSpc>
                <a:spcPct val="107000"/>
              </a:lnSpc>
              <a:spcAft>
                <a:spcPts val="1800"/>
              </a:spcAft>
              <a:buFont typeface="Arial" panose="020B0604020202020204" pitchFamily="34" charset="0"/>
              <a:buChar char="•"/>
            </a:pPr>
            <a:r>
              <a:rPr lang="en-US" sz="3000" dirty="0">
                <a:latin typeface="Calibri" panose="020F0502020204030204" pitchFamily="34" charset="0"/>
                <a:ea typeface="Calibri" panose="020F0502020204030204" pitchFamily="34" charset="0"/>
                <a:cs typeface="Times New Roman" panose="02020603050405020304" pitchFamily="18" charset="0"/>
              </a:rPr>
              <a:t>threats of harm to a person, to his or her possessions or to other persons</a:t>
            </a:r>
          </a:p>
        </p:txBody>
      </p:sp>
      <p:sp>
        <p:nvSpPr>
          <p:cNvPr id="6" name="Title 1"/>
          <p:cNvSpPr txBox="1">
            <a:spLocks/>
          </p:cNvSpPr>
          <p:nvPr/>
        </p:nvSpPr>
        <p:spPr>
          <a:xfrm>
            <a:off x="1785257" y="116115"/>
            <a:ext cx="91440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Bullying </a:t>
            </a:r>
            <a:r>
              <a:rPr lang="en-US" sz="4000" dirty="0" smtClean="0"/>
              <a:t>can be:</a:t>
            </a:r>
            <a:r>
              <a:rPr lang="en-US" sz="4000" dirty="0" smtClean="0">
                <a:solidFill>
                  <a:schemeClr val="bg1"/>
                </a:solidFill>
              </a:rPr>
              <a:t>3</a:t>
            </a:r>
            <a:endParaRPr lang="en-US" sz="4000" dirty="0">
              <a:solidFill>
                <a:schemeClr val="bg1"/>
              </a:solidFill>
            </a:endParaRPr>
          </a:p>
        </p:txBody>
      </p:sp>
      <p:sp>
        <p:nvSpPr>
          <p:cNvPr id="2" name="Title 1" hidden="1"/>
          <p:cNvSpPr>
            <a:spLocks noGrp="1"/>
          </p:cNvSpPr>
          <p:nvPr>
            <p:ph type="title"/>
          </p:nvPr>
        </p:nvSpPr>
        <p:spPr>
          <a:xfrm>
            <a:off x="1785257" y="145143"/>
            <a:ext cx="9144000" cy="990600"/>
          </a:xfrm>
        </p:spPr>
        <p:txBody>
          <a:bodyPr>
            <a:normAutofit fontScale="90000"/>
          </a:bodyPr>
          <a:lstStyle/>
          <a:p>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2150035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D9B996-4DB4-4E16-A848-F74F8CFBADF8}" type="slidenum">
              <a:rPr lang="en-US" smtClean="0"/>
              <a:pPr/>
              <a:t>9</a:t>
            </a:fld>
            <a:endParaRPr lang="en-US" dirty="0"/>
          </a:p>
        </p:txBody>
      </p:sp>
      <p:sp>
        <p:nvSpPr>
          <p:cNvPr id="5" name="TextBox 4"/>
          <p:cNvSpPr txBox="1"/>
          <p:nvPr/>
        </p:nvSpPr>
        <p:spPr>
          <a:xfrm>
            <a:off x="1320800" y="1509487"/>
            <a:ext cx="10072915" cy="3748719"/>
          </a:xfrm>
          <a:prstGeom prst="rect">
            <a:avLst/>
          </a:prstGeom>
          <a:noFill/>
        </p:spPr>
        <p:txBody>
          <a:bodyPr wrap="square" rtlCol="0">
            <a:spAutoFit/>
          </a:bodyPr>
          <a:lstStyle/>
          <a:p>
            <a:pPr marL="457189" indent="-457189">
              <a:lnSpc>
                <a:spcPct val="107000"/>
              </a:lnSpc>
              <a:spcAft>
                <a:spcPts val="1800"/>
              </a:spcAft>
              <a:buFont typeface="Arial" panose="020B0604020202020204" pitchFamily="34" charset="0"/>
              <a:buChar char="•"/>
            </a:pPr>
            <a:r>
              <a:rPr lang="en-US" sz="3000" dirty="0">
                <a:latin typeface="Calibri" panose="020F0502020204030204" pitchFamily="34" charset="0"/>
                <a:ea typeface="Calibri" panose="020F0502020204030204" pitchFamily="34" charset="0"/>
                <a:cs typeface="Times New Roman" panose="02020603050405020304" pitchFamily="18" charset="0"/>
              </a:rPr>
              <a:t>blackmail, extortion or demands for protection money, or involuntary loans or donations</a:t>
            </a:r>
          </a:p>
          <a:p>
            <a:pPr marL="457189" indent="-457189">
              <a:lnSpc>
                <a:spcPct val="107000"/>
              </a:lnSpc>
              <a:spcAft>
                <a:spcPts val="1800"/>
              </a:spcAft>
              <a:buFont typeface="Arial" panose="020B0604020202020204" pitchFamily="34" charset="0"/>
              <a:buChar char="•"/>
            </a:pPr>
            <a:r>
              <a:rPr lang="en-US" sz="3000" dirty="0">
                <a:latin typeface="Calibri" panose="020F0502020204030204" pitchFamily="34" charset="0"/>
                <a:ea typeface="Calibri" panose="020F0502020204030204" pitchFamily="34" charset="0"/>
                <a:cs typeface="Times New Roman" panose="02020603050405020304" pitchFamily="18" charset="0"/>
              </a:rPr>
              <a:t>blocking access to any property or facility of a school</a:t>
            </a:r>
          </a:p>
          <a:p>
            <a:pPr marL="457189" indent="-457189">
              <a:lnSpc>
                <a:spcPct val="107000"/>
              </a:lnSpc>
              <a:spcAft>
                <a:spcPts val="1800"/>
              </a:spcAft>
              <a:buFont typeface="Arial" panose="020B0604020202020204" pitchFamily="34" charset="0"/>
              <a:buChar char="•"/>
            </a:pPr>
            <a:r>
              <a:rPr lang="en-US" sz="3000" dirty="0">
                <a:latin typeface="Calibri" panose="020F0502020204030204" pitchFamily="34" charset="0"/>
                <a:ea typeface="Calibri" panose="020F0502020204030204" pitchFamily="34" charset="0"/>
                <a:cs typeface="Times New Roman" panose="02020603050405020304" pitchFamily="18" charset="0"/>
              </a:rPr>
              <a:t>stalking</a:t>
            </a:r>
          </a:p>
          <a:p>
            <a:pPr marL="457189" indent="-457189">
              <a:lnSpc>
                <a:spcPct val="107000"/>
              </a:lnSpc>
              <a:spcAft>
                <a:spcPts val="1800"/>
              </a:spcAft>
              <a:buFont typeface="Arial" panose="020B0604020202020204" pitchFamily="34" charset="0"/>
              <a:buChar char="•"/>
            </a:pPr>
            <a:r>
              <a:rPr lang="en-US" sz="3000" dirty="0">
                <a:latin typeface="Calibri" panose="020F0502020204030204" pitchFamily="34" charset="0"/>
                <a:ea typeface="Calibri" panose="020F0502020204030204" pitchFamily="34" charset="0"/>
                <a:cs typeface="Times New Roman" panose="02020603050405020304" pitchFamily="18" charset="0"/>
              </a:rPr>
              <a:t>physically harmful contact with or injury to another person or his or her property</a:t>
            </a:r>
          </a:p>
        </p:txBody>
      </p:sp>
      <p:sp>
        <p:nvSpPr>
          <p:cNvPr id="9" name="Title 8"/>
          <p:cNvSpPr>
            <a:spLocks noGrp="1"/>
          </p:cNvSpPr>
          <p:nvPr>
            <p:ph type="title"/>
          </p:nvPr>
        </p:nvSpPr>
        <p:spPr/>
        <p:txBody>
          <a:bodyPr/>
          <a:lstStyle/>
          <a:p>
            <a:r>
              <a:rPr lang="en-US" dirty="0" smtClean="0"/>
              <a:t>Bullying can be:</a:t>
            </a:r>
            <a:r>
              <a:rPr lang="en-US" dirty="0" smtClean="0">
                <a:solidFill>
                  <a:schemeClr val="bg1"/>
                </a:solidFill>
              </a:rPr>
              <a:t>42</a:t>
            </a:r>
            <a:endParaRPr lang="en-US" dirty="0">
              <a:solidFill>
                <a:schemeClr val="bg1"/>
              </a:solidFill>
            </a:endParaRPr>
          </a:p>
        </p:txBody>
      </p:sp>
    </p:spTree>
    <p:extLst>
      <p:ext uri="{BB962C8B-B14F-4D97-AF65-F5344CB8AC3E}">
        <p14:creationId xmlns:p14="http://schemas.microsoft.com/office/powerpoint/2010/main" val="1425713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8879</TotalTime>
  <Words>1301</Words>
  <Application>Microsoft Office PowerPoint</Application>
  <PresentationFormat>Custom</PresentationFormat>
  <Paragraphs>108</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1_Office Theme</vt:lpstr>
      <vt:lpstr>Nevada’s Anti-Bullying Laws (2019)</vt:lpstr>
      <vt:lpstr>What is Bullying? </vt:lpstr>
      <vt:lpstr>What is Bullying?21</vt:lpstr>
      <vt:lpstr>What is Bullying?3.</vt:lpstr>
      <vt:lpstr>Why did the definition change?</vt:lpstr>
      <vt:lpstr>Bullying can be:1 </vt:lpstr>
      <vt:lpstr>Bullying can be:2</vt:lpstr>
      <vt:lpstr>  </vt:lpstr>
      <vt:lpstr>Bullying can be:42</vt:lpstr>
      <vt:lpstr>Exceptions:</vt:lpstr>
      <vt:lpstr>What if a crime was committed?</vt:lpstr>
      <vt:lpstr>Reporting procedures for adults/staff:</vt:lpstr>
      <vt:lpstr>Reporting procedures for students:</vt:lpstr>
      <vt:lpstr>Upon Receiving a Report:</vt:lpstr>
      <vt:lpstr>Upon Receiving a Report:2</vt:lpstr>
      <vt:lpstr>Timelines:</vt:lpstr>
      <vt:lpstr>Timelines:2</vt:lpstr>
      <vt:lpstr>My child was bullied: what happens now?</vt:lpstr>
      <vt:lpstr>My child was bullying: what happens now?</vt:lpstr>
      <vt:lpstr>Your rights:1</vt:lpstr>
      <vt:lpstr>Your rights:2</vt:lpstr>
      <vt:lpstr>Your rights:3</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Reid</dc:creator>
  <cp:lastModifiedBy>Roxanne Starbuck</cp:lastModifiedBy>
  <cp:revision>28</cp:revision>
  <dcterms:created xsi:type="dcterms:W3CDTF">2017-08-14T04:51:08Z</dcterms:created>
  <dcterms:modified xsi:type="dcterms:W3CDTF">2019-11-07T18:25:37Z</dcterms:modified>
</cp:coreProperties>
</file>