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p:restoredTop sz="86447" autoAdjust="0"/>
  </p:normalViewPr>
  <p:slideViewPr>
    <p:cSldViewPr>
      <p:cViewPr>
        <p:scale>
          <a:sx n="68" d="100"/>
          <a:sy n="68" d="100"/>
        </p:scale>
        <p:origin x="-56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3855E9-75D9-4F77-91CD-286E51244851}" type="datetimeFigureOut">
              <a:rPr lang="en-US" smtClean="0"/>
              <a:t>11/7/2019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57260D-8F0E-483D-B91D-0172D8B6EDA2}" type="slidenum">
              <a:rPr lang="en-US" smtClean="0"/>
              <a:t>‹#›</a:t>
            </a:fld>
            <a:endParaRPr lang="en-US"/>
          </a:p>
        </p:txBody>
      </p:sp>
    </p:spTree>
    <p:extLst>
      <p:ext uri="{BB962C8B-B14F-4D97-AF65-F5344CB8AC3E}">
        <p14:creationId xmlns:p14="http://schemas.microsoft.com/office/powerpoint/2010/main" val="2489847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57260D-8F0E-483D-B91D-0172D8B6EDA2}" type="slidenum">
              <a:rPr lang="en-US" smtClean="0"/>
              <a:t>2</a:t>
            </a:fld>
            <a:endParaRPr lang="en-US"/>
          </a:p>
        </p:txBody>
      </p:sp>
    </p:spTree>
    <p:extLst>
      <p:ext uri="{BB962C8B-B14F-4D97-AF65-F5344CB8AC3E}">
        <p14:creationId xmlns:p14="http://schemas.microsoft.com/office/powerpoint/2010/main" val="4181033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EF8BA7-46A1-4869-BA1E-95EE023BDC33}" type="datetime1">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325428-E03F-46D7-BC5B-EE53530C5891}" type="slidenum">
              <a:rPr lang="en-US" smtClean="0"/>
              <a:t>‹#›</a:t>
            </a:fld>
            <a:endParaRPr lang="en-US"/>
          </a:p>
        </p:txBody>
      </p:sp>
    </p:spTree>
    <p:extLst>
      <p:ext uri="{BB962C8B-B14F-4D97-AF65-F5344CB8AC3E}">
        <p14:creationId xmlns:p14="http://schemas.microsoft.com/office/powerpoint/2010/main" val="4017744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6CD4C1-DFC6-4F65-B5A0-C843B1AE5B06}" type="datetime1">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325428-E03F-46D7-BC5B-EE53530C5891}" type="slidenum">
              <a:rPr lang="en-US" smtClean="0"/>
              <a:t>‹#›</a:t>
            </a:fld>
            <a:endParaRPr lang="en-US"/>
          </a:p>
        </p:txBody>
      </p:sp>
    </p:spTree>
    <p:extLst>
      <p:ext uri="{BB962C8B-B14F-4D97-AF65-F5344CB8AC3E}">
        <p14:creationId xmlns:p14="http://schemas.microsoft.com/office/powerpoint/2010/main" val="2204520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92ADB-6AAE-4FDB-891E-6457AF4D21FD}" type="datetime1">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325428-E03F-46D7-BC5B-EE53530C5891}" type="slidenum">
              <a:rPr lang="en-US" smtClean="0"/>
              <a:t>‹#›</a:t>
            </a:fld>
            <a:endParaRPr lang="en-US"/>
          </a:p>
        </p:txBody>
      </p:sp>
    </p:spTree>
    <p:extLst>
      <p:ext uri="{BB962C8B-B14F-4D97-AF65-F5344CB8AC3E}">
        <p14:creationId xmlns:p14="http://schemas.microsoft.com/office/powerpoint/2010/main" val="746155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F160E-AE7E-4827-9BFD-8CE5C0848533}" type="datetime1">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325428-E03F-46D7-BC5B-EE53530C5891}" type="slidenum">
              <a:rPr lang="en-US" smtClean="0"/>
              <a:t>‹#›</a:t>
            </a:fld>
            <a:endParaRPr lang="en-US"/>
          </a:p>
        </p:txBody>
      </p:sp>
    </p:spTree>
    <p:extLst>
      <p:ext uri="{BB962C8B-B14F-4D97-AF65-F5344CB8AC3E}">
        <p14:creationId xmlns:p14="http://schemas.microsoft.com/office/powerpoint/2010/main" val="2401111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9EEE97-CD9F-4B86-B378-0E68539E5FF8}" type="datetime1">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325428-E03F-46D7-BC5B-EE53530C5891}" type="slidenum">
              <a:rPr lang="en-US" smtClean="0"/>
              <a:t>‹#›</a:t>
            </a:fld>
            <a:endParaRPr lang="en-US"/>
          </a:p>
        </p:txBody>
      </p:sp>
    </p:spTree>
    <p:extLst>
      <p:ext uri="{BB962C8B-B14F-4D97-AF65-F5344CB8AC3E}">
        <p14:creationId xmlns:p14="http://schemas.microsoft.com/office/powerpoint/2010/main" val="254684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28B6DF-8B14-40EB-AE0D-DC919812911B}" type="datetime1">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325428-E03F-46D7-BC5B-EE53530C5891}" type="slidenum">
              <a:rPr lang="en-US" smtClean="0"/>
              <a:t>‹#›</a:t>
            </a:fld>
            <a:endParaRPr lang="en-US"/>
          </a:p>
        </p:txBody>
      </p:sp>
    </p:spTree>
    <p:extLst>
      <p:ext uri="{BB962C8B-B14F-4D97-AF65-F5344CB8AC3E}">
        <p14:creationId xmlns:p14="http://schemas.microsoft.com/office/powerpoint/2010/main" val="2659528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748A35-1088-4CAF-B400-3E6371F1FBB2}" type="datetime1">
              <a:rPr lang="en-US" smtClean="0"/>
              <a:t>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325428-E03F-46D7-BC5B-EE53530C5891}" type="slidenum">
              <a:rPr lang="en-US" smtClean="0"/>
              <a:t>‹#›</a:t>
            </a:fld>
            <a:endParaRPr lang="en-US"/>
          </a:p>
        </p:txBody>
      </p:sp>
    </p:spTree>
    <p:extLst>
      <p:ext uri="{BB962C8B-B14F-4D97-AF65-F5344CB8AC3E}">
        <p14:creationId xmlns:p14="http://schemas.microsoft.com/office/powerpoint/2010/main" val="748637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6ADF2E-ADC3-4EE2-9C31-568FA4A3C11A}" type="datetime1">
              <a:rPr lang="en-US" smtClean="0"/>
              <a:t>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325428-E03F-46D7-BC5B-EE53530C5891}" type="slidenum">
              <a:rPr lang="en-US" smtClean="0"/>
              <a:t>‹#›</a:t>
            </a:fld>
            <a:endParaRPr lang="en-US"/>
          </a:p>
        </p:txBody>
      </p:sp>
    </p:spTree>
    <p:extLst>
      <p:ext uri="{BB962C8B-B14F-4D97-AF65-F5344CB8AC3E}">
        <p14:creationId xmlns:p14="http://schemas.microsoft.com/office/powerpoint/2010/main" val="226903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E3CE6-5981-4866-B41E-DE9731D8E4FC}" type="datetime1">
              <a:rPr lang="en-US" smtClean="0"/>
              <a:t>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325428-E03F-46D7-BC5B-EE53530C5891}" type="slidenum">
              <a:rPr lang="en-US" smtClean="0"/>
              <a:t>‹#›</a:t>
            </a:fld>
            <a:endParaRPr lang="en-US"/>
          </a:p>
        </p:txBody>
      </p:sp>
    </p:spTree>
    <p:extLst>
      <p:ext uri="{BB962C8B-B14F-4D97-AF65-F5344CB8AC3E}">
        <p14:creationId xmlns:p14="http://schemas.microsoft.com/office/powerpoint/2010/main" val="3656988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D9E6FE-D257-4524-8C9D-C8D78C007947}" type="datetime1">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325428-E03F-46D7-BC5B-EE53530C5891}" type="slidenum">
              <a:rPr lang="en-US" smtClean="0"/>
              <a:t>‹#›</a:t>
            </a:fld>
            <a:endParaRPr lang="en-US"/>
          </a:p>
        </p:txBody>
      </p:sp>
    </p:spTree>
    <p:extLst>
      <p:ext uri="{BB962C8B-B14F-4D97-AF65-F5344CB8AC3E}">
        <p14:creationId xmlns:p14="http://schemas.microsoft.com/office/powerpoint/2010/main" val="2015535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FD067F-74EB-4BBB-AF9B-7FCB69A48A39}" type="datetime1">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325428-E03F-46D7-BC5B-EE53530C5891}" type="slidenum">
              <a:rPr lang="en-US" smtClean="0"/>
              <a:t>‹#›</a:t>
            </a:fld>
            <a:endParaRPr lang="en-US"/>
          </a:p>
        </p:txBody>
      </p:sp>
    </p:spTree>
    <p:extLst>
      <p:ext uri="{BB962C8B-B14F-4D97-AF65-F5344CB8AC3E}">
        <p14:creationId xmlns:p14="http://schemas.microsoft.com/office/powerpoint/2010/main" val="2671346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DB614A-5B81-46FC-8C27-9FC249A61498}" type="datetime1">
              <a:rPr lang="en-US" smtClean="0"/>
              <a:t>11/7/2019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25428-E03F-46D7-BC5B-EE53530C5891}" type="slidenum">
              <a:rPr lang="en-US" smtClean="0"/>
              <a:t>‹#›</a:t>
            </a:fld>
            <a:endParaRPr lang="en-US"/>
          </a:p>
        </p:txBody>
      </p:sp>
    </p:spTree>
    <p:extLst>
      <p:ext uri="{BB962C8B-B14F-4D97-AF65-F5344CB8AC3E}">
        <p14:creationId xmlns:p14="http://schemas.microsoft.com/office/powerpoint/2010/main" val="1832076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hyperlink" Target="mailto:safevoiceinfo@doe.nv.g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mailto:Djohnson.safevoice@gmail.com" TargetMode="External"/><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hyperlink" Target="mailto:SVNV@dps.state.nv.us" TargetMode="External"/><Relationship Id="rId4" Type="http://schemas.openxmlformats.org/officeDocument/2006/relationships/hyperlink" Target="mailto:dmattice@dps.state.nv.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Logo for the Department of Public Safe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350" y="4191000"/>
            <a:ext cx="303530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Logo for SafeVo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932" y="838200"/>
            <a:ext cx="5926137"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12915" y="838200"/>
            <a:ext cx="4318170" cy="369332"/>
          </a:xfrm>
          <a:prstGeom prst="rect">
            <a:avLst/>
          </a:prstGeom>
          <a:noFill/>
        </p:spPr>
        <p:txBody>
          <a:bodyPr wrap="none" rtlCol="0" anchor="t" anchorCtr="1">
            <a:spAutoFit/>
          </a:bodyPr>
          <a:lstStyle/>
          <a:p>
            <a:r>
              <a:rPr lang="en-US" dirty="0">
                <a:solidFill>
                  <a:schemeClr val="bg2">
                    <a:lumMod val="25000"/>
                  </a:schemeClr>
                </a:solidFill>
              </a:rPr>
              <a:t>Introduction to </a:t>
            </a:r>
            <a:r>
              <a:rPr lang="en-US" dirty="0" err="1">
                <a:solidFill>
                  <a:schemeClr val="bg2">
                    <a:lumMod val="25000"/>
                  </a:schemeClr>
                </a:solidFill>
              </a:rPr>
              <a:t>SafeVoice</a:t>
            </a:r>
            <a:r>
              <a:rPr lang="en-US" dirty="0">
                <a:solidFill>
                  <a:schemeClr val="bg2">
                    <a:lumMod val="25000"/>
                  </a:schemeClr>
                </a:solidFill>
              </a:rPr>
              <a:t>/ Handle with Care</a:t>
            </a:r>
            <a:endParaRPr lang="en-US" dirty="0"/>
          </a:p>
        </p:txBody>
      </p:sp>
      <p:sp>
        <p:nvSpPr>
          <p:cNvPr id="3" name="Title 2" hidden="1"/>
          <p:cNvSpPr>
            <a:spLocks noGrp="1"/>
          </p:cNvSpPr>
          <p:nvPr>
            <p:ph type="title"/>
          </p:nvPr>
        </p:nvSpPr>
        <p:spPr/>
        <p:txBody>
          <a:bodyPr/>
          <a:lstStyle/>
          <a:p>
            <a:r>
              <a:rPr lang="en-US" smtClean="0"/>
              <a:t>Introduction to Handle with Care</a:t>
            </a:r>
            <a:endParaRPr lang="en-US" dirty="0"/>
          </a:p>
        </p:txBody>
      </p:sp>
    </p:spTree>
    <p:extLst>
      <p:ext uri="{BB962C8B-B14F-4D97-AF65-F5344CB8AC3E}">
        <p14:creationId xmlns:p14="http://schemas.microsoft.com/office/powerpoint/2010/main" val="1429155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Logo for the Department of Public Safe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7115" y="5824780"/>
            <a:ext cx="1958919" cy="72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0" y="1859340"/>
            <a:ext cx="4572000" cy="3139321"/>
          </a:xfrm>
          <a:prstGeom prst="rect">
            <a:avLst/>
          </a:prstGeom>
        </p:spPr>
        <p:txBody>
          <a:bodyPr anchor="ctr">
            <a:spAutoFit/>
          </a:bodyPr>
          <a:lstStyle/>
          <a:p>
            <a:pPr algn="ctr"/>
            <a:r>
              <a:rPr lang="en-US" b="1" dirty="0">
                <a:latin typeface="Arial Black" panose="020B0A04020102020204" pitchFamily="34" charset="0"/>
              </a:rPr>
              <a:t>Peggy Edwards</a:t>
            </a:r>
          </a:p>
          <a:p>
            <a:pPr algn="ctr"/>
            <a:r>
              <a:rPr lang="en-US" b="1" dirty="0" err="1">
                <a:latin typeface="Arial Black" panose="020B0A04020102020204" pitchFamily="34" charset="0"/>
              </a:rPr>
              <a:t>SafeVoice</a:t>
            </a:r>
            <a:r>
              <a:rPr lang="en-US" b="1" dirty="0">
                <a:latin typeface="Arial Black" panose="020B0A04020102020204" pitchFamily="34" charset="0"/>
              </a:rPr>
              <a:t> Coordinator</a:t>
            </a:r>
          </a:p>
          <a:p>
            <a:pPr algn="ctr"/>
            <a:r>
              <a:rPr lang="en-US" b="1" u="sng" dirty="0">
                <a:latin typeface="Arial Black" panose="020B0A04020102020204" pitchFamily="34" charset="0"/>
                <a:hlinkClick r:id="rId4"/>
              </a:rPr>
              <a:t>safevoiceinfo@doe.nv.gov</a:t>
            </a:r>
            <a:endParaRPr lang="en-US" b="1" u="sng" dirty="0">
              <a:latin typeface="Arial Black" panose="020B0A04020102020204" pitchFamily="34" charset="0"/>
            </a:endParaRPr>
          </a:p>
          <a:p>
            <a:pPr algn="ctr"/>
            <a:r>
              <a:rPr lang="en-US" b="1" dirty="0">
                <a:effectLst>
                  <a:outerShdw blurRad="38100" dist="38100" dir="2700000" algn="tl">
                    <a:srgbClr val="000000">
                      <a:alpha val="43137"/>
                    </a:srgbClr>
                  </a:outerShdw>
                </a:effectLst>
                <a:latin typeface="Arial Black" panose="020B0A04020102020204" pitchFamily="34" charset="0"/>
              </a:rPr>
              <a:t> </a:t>
            </a:r>
            <a:r>
              <a:rPr lang="en-US" b="1" dirty="0">
                <a:latin typeface="Arial Black" panose="020B0A04020102020204" pitchFamily="34" charset="0"/>
              </a:rPr>
              <a:t> </a:t>
            </a:r>
          </a:p>
          <a:p>
            <a:pPr algn="ctr"/>
            <a:r>
              <a:rPr lang="en-US" dirty="0">
                <a:latin typeface="Arial Black" panose="020B0A04020102020204" pitchFamily="34" charset="0"/>
                <a:cs typeface="Aharoni" panose="020B0604020202020204" pitchFamily="2" charset="-79"/>
              </a:rPr>
              <a:t>Don Johnson</a:t>
            </a:r>
          </a:p>
          <a:p>
            <a:pPr algn="ctr"/>
            <a:r>
              <a:rPr lang="en-US" dirty="0">
                <a:latin typeface="Arial Black" panose="020B0A04020102020204" pitchFamily="34" charset="0"/>
                <a:cs typeface="Aharoni" panose="020B0604020202020204" pitchFamily="2" charset="-79"/>
              </a:rPr>
              <a:t>Field Representative</a:t>
            </a:r>
          </a:p>
          <a:p>
            <a:pPr algn="ctr"/>
            <a:r>
              <a:rPr lang="en-US" dirty="0">
                <a:latin typeface="Arial Black" panose="020B0A04020102020204" pitchFamily="34" charset="0"/>
                <a:cs typeface="Aharoni" panose="020B0604020202020204" pitchFamily="2" charset="-79"/>
              </a:rPr>
              <a:t>775-267-7796</a:t>
            </a:r>
          </a:p>
          <a:p>
            <a:pPr algn="ctr"/>
            <a:endParaRPr lang="en-US" dirty="0">
              <a:latin typeface="Arial Black" panose="020B0A04020102020204" pitchFamily="34" charset="0"/>
              <a:cs typeface="Aharoni" panose="020B0604020202020204" pitchFamily="2" charset="-79"/>
            </a:endParaRPr>
          </a:p>
          <a:p>
            <a:pPr algn="ctr"/>
            <a:r>
              <a:rPr lang="en-US" dirty="0">
                <a:latin typeface="Arial Black" panose="020B0A04020102020204" pitchFamily="34" charset="0"/>
                <a:cs typeface="Aharoni" panose="020B0604020202020204" pitchFamily="2" charset="-79"/>
              </a:rPr>
              <a:t>Sgt. Desiree </a:t>
            </a:r>
            <a:r>
              <a:rPr lang="en-US" dirty="0" err="1">
                <a:latin typeface="Arial Black" panose="020B0A04020102020204" pitchFamily="34" charset="0"/>
                <a:cs typeface="Aharoni" panose="020B0604020202020204" pitchFamily="2" charset="-79"/>
              </a:rPr>
              <a:t>Mattice</a:t>
            </a:r>
            <a:endParaRPr lang="en-US" dirty="0">
              <a:latin typeface="Arial Black" panose="020B0A04020102020204" pitchFamily="34" charset="0"/>
              <a:cs typeface="Aharoni" panose="020B0604020202020204" pitchFamily="2" charset="-79"/>
            </a:endParaRPr>
          </a:p>
          <a:p>
            <a:pPr algn="ctr"/>
            <a:r>
              <a:rPr lang="en-US" dirty="0">
                <a:latin typeface="Arial Black" panose="020B0A04020102020204" pitchFamily="34" charset="0"/>
                <a:cs typeface="Aharoni" panose="020B0604020202020204" pitchFamily="2" charset="-79"/>
              </a:rPr>
              <a:t>775 684-2587</a:t>
            </a:r>
          </a:p>
          <a:p>
            <a:pPr algn="ctr"/>
            <a:r>
              <a:rPr lang="en-US" dirty="0">
                <a:latin typeface="Arial Black" panose="020B0A04020102020204" pitchFamily="34" charset="0"/>
                <a:cs typeface="Aharoni" panose="020B0604020202020204" pitchFamily="2" charset="-79"/>
              </a:rPr>
              <a:t>775 301-0961 cell</a:t>
            </a:r>
          </a:p>
        </p:txBody>
      </p:sp>
      <p:pic>
        <p:nvPicPr>
          <p:cNvPr id="6" name="Picture 5" descr="SafeVoice Logo">
            <a:extLst>
              <a:ext uri="{FF2B5EF4-FFF2-40B4-BE49-F238E27FC236}">
                <a16:creationId xmlns:a16="http://schemas.microsoft.com/office/drawing/2014/main" xmlns="" id="{F8CBD864-1A67-4A04-BE87-D60B12A15CB6}"/>
              </a:ext>
            </a:extLst>
          </p:cNvPr>
          <p:cNvPicPr>
            <a:picLocks noChangeAspect="1"/>
          </p:cNvPicPr>
          <p:nvPr/>
        </p:nvPicPr>
        <p:blipFill>
          <a:blip r:embed="rId5"/>
          <a:stretch>
            <a:fillRect/>
          </a:stretch>
        </p:blipFill>
        <p:spPr>
          <a:xfrm>
            <a:off x="1943602" y="381000"/>
            <a:ext cx="5256796" cy="1523450"/>
          </a:xfrm>
          <a:prstGeom prst="rect">
            <a:avLst/>
          </a:prstGeom>
        </p:spPr>
      </p:pic>
      <p:sp>
        <p:nvSpPr>
          <p:cNvPr id="2" name="Title 1" hidden="1"/>
          <p:cNvSpPr>
            <a:spLocks noGrp="1"/>
          </p:cNvSpPr>
          <p:nvPr>
            <p:ph type="title"/>
          </p:nvPr>
        </p:nvSpPr>
        <p:spPr/>
        <p:txBody>
          <a:bodyPr/>
          <a:lstStyle/>
          <a:p>
            <a:r>
              <a:rPr lang="en-US" dirty="0" err="1" smtClean="0"/>
              <a:t>SafeVoice</a:t>
            </a:r>
            <a:r>
              <a:rPr lang="en-US" dirty="0" smtClean="0"/>
              <a:t> Contacts</a:t>
            </a:r>
            <a:endParaRPr lang="en-US" dirty="0"/>
          </a:p>
        </p:txBody>
      </p:sp>
    </p:spTree>
    <p:extLst>
      <p:ext uri="{BB962C8B-B14F-4D97-AF65-F5344CB8AC3E}">
        <p14:creationId xmlns:p14="http://schemas.microsoft.com/office/powerpoint/2010/main" val="2242323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for the Department of Public Safe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5833119"/>
            <a:ext cx="1956654" cy="719269"/>
          </a:xfrm>
          <a:prstGeom prst="rect">
            <a:avLst/>
          </a:prstGeom>
        </p:spPr>
      </p:pic>
      <p:sp>
        <p:nvSpPr>
          <p:cNvPr id="6" name="Rectangle 5"/>
          <p:cNvSpPr/>
          <p:nvPr/>
        </p:nvSpPr>
        <p:spPr>
          <a:xfrm>
            <a:off x="1066800" y="1920895"/>
            <a:ext cx="7010400" cy="2462213"/>
          </a:xfrm>
          <a:prstGeom prst="rect">
            <a:avLst/>
          </a:prstGeom>
        </p:spPr>
        <p:txBody>
          <a:bodyPr wrap="square">
            <a:spAutoFit/>
          </a:bodyPr>
          <a:lstStyle/>
          <a:p>
            <a:r>
              <a:rPr lang="en-US" dirty="0" err="1">
                <a:solidFill>
                  <a:srgbClr val="2512AE"/>
                </a:solidFill>
                <a:latin typeface="Segoe UI Black" panose="020B0A02040204020203" pitchFamily="34" charset="0"/>
                <a:ea typeface="Segoe UI Black" panose="020B0A02040204020203" pitchFamily="34" charset="0"/>
              </a:rPr>
              <a:t>SafeVoice</a:t>
            </a:r>
            <a:r>
              <a:rPr lang="en-US" dirty="0">
                <a:latin typeface="Segoe UI Black" panose="020B0A02040204020203" pitchFamily="34" charset="0"/>
                <a:ea typeface="Segoe UI Black" panose="020B0A02040204020203" pitchFamily="34" charset="0"/>
              </a:rPr>
              <a:t> receives tips and sends them to Law Enforcement and/or the School </a:t>
            </a:r>
            <a:br>
              <a:rPr lang="en-US" dirty="0">
                <a:latin typeface="Segoe UI Black" panose="020B0A02040204020203" pitchFamily="34" charset="0"/>
                <a:ea typeface="Segoe UI Black" panose="020B0A02040204020203" pitchFamily="34" charset="0"/>
              </a:rPr>
            </a:br>
            <a:r>
              <a:rPr lang="en-US" dirty="0">
                <a:latin typeface="Segoe UI Black" panose="020B0A02040204020203" pitchFamily="34" charset="0"/>
                <a:ea typeface="Segoe UI Black" panose="020B0A02040204020203" pitchFamily="34" charset="0"/>
              </a:rPr>
              <a:t/>
            </a:r>
            <a:br>
              <a:rPr lang="en-US" dirty="0">
                <a:latin typeface="Segoe UI Black" panose="020B0A02040204020203" pitchFamily="34" charset="0"/>
                <a:ea typeface="Segoe UI Black" panose="020B0A02040204020203" pitchFamily="34" charset="0"/>
              </a:rPr>
            </a:br>
            <a:r>
              <a:rPr lang="en-US" dirty="0">
                <a:solidFill>
                  <a:srgbClr val="2512AE"/>
                </a:solidFill>
                <a:latin typeface="Segoe UI Black" panose="020B0A02040204020203" pitchFamily="34" charset="0"/>
                <a:ea typeface="Segoe UI Black" panose="020B0A02040204020203" pitchFamily="34" charset="0"/>
              </a:rPr>
              <a:t>Handle with Care (</a:t>
            </a:r>
            <a:r>
              <a:rPr lang="en-US" dirty="0" err="1">
                <a:solidFill>
                  <a:srgbClr val="2512AE"/>
                </a:solidFill>
                <a:latin typeface="Segoe UI Black" panose="020B0A02040204020203" pitchFamily="34" charset="0"/>
                <a:ea typeface="Segoe UI Black" panose="020B0A02040204020203" pitchFamily="34" charset="0"/>
              </a:rPr>
              <a:t>SafeVoice</a:t>
            </a:r>
            <a:r>
              <a:rPr lang="en-US" dirty="0">
                <a:solidFill>
                  <a:srgbClr val="2512AE"/>
                </a:solidFill>
                <a:latin typeface="Segoe UI Black" panose="020B0A02040204020203" pitchFamily="34" charset="0"/>
                <a:ea typeface="Segoe UI Black" panose="020B0A02040204020203" pitchFamily="34" charset="0"/>
              </a:rPr>
              <a:t>) </a:t>
            </a:r>
            <a:r>
              <a:rPr lang="en-US" dirty="0">
                <a:latin typeface="Segoe UI Black" panose="020B0A02040204020203" pitchFamily="34" charset="0"/>
                <a:ea typeface="Segoe UI Black" panose="020B0A02040204020203" pitchFamily="34" charset="0"/>
              </a:rPr>
              <a:t>receives tips from Law Enforcement and sends the information to the School for them to follow-up </a:t>
            </a:r>
            <a:br>
              <a:rPr lang="en-US" dirty="0">
                <a:latin typeface="Segoe UI Black" panose="020B0A02040204020203" pitchFamily="34" charset="0"/>
                <a:ea typeface="Segoe UI Black" panose="020B0A02040204020203" pitchFamily="34" charset="0"/>
              </a:rPr>
            </a:br>
            <a:r>
              <a:rPr lang="en-US" dirty="0"/>
              <a:t/>
            </a:r>
            <a:br>
              <a:rPr lang="en-US" dirty="0"/>
            </a:br>
            <a:r>
              <a:rPr lang="en-US" sz="1400" dirty="0">
                <a:solidFill>
                  <a:srgbClr val="0070C0"/>
                </a:solidFill>
              </a:rPr>
              <a:t>(</a:t>
            </a:r>
            <a:r>
              <a:rPr lang="en-US" sz="1400" i="1" dirty="0">
                <a:solidFill>
                  <a:srgbClr val="0070C0"/>
                </a:solidFill>
                <a:latin typeface="Segoe UI Black" panose="020B0A02040204020203" pitchFamily="34" charset="0"/>
                <a:ea typeface="Segoe UI Black" panose="020B0A02040204020203" pitchFamily="34" charset="0"/>
              </a:rPr>
              <a:t>Handle with Care tips: notification of a traumatic event that occurred in the presence of a child) </a:t>
            </a:r>
            <a:r>
              <a:rPr lang="en-US" dirty="0"/>
              <a:t/>
            </a:r>
            <a:br>
              <a:rPr lang="en-US" dirty="0"/>
            </a:br>
            <a:endParaRPr lang="en-US" dirty="0"/>
          </a:p>
        </p:txBody>
      </p:sp>
      <p:sp>
        <p:nvSpPr>
          <p:cNvPr id="4" name="Rectangle 3"/>
          <p:cNvSpPr/>
          <p:nvPr/>
        </p:nvSpPr>
        <p:spPr>
          <a:xfrm>
            <a:off x="2209800" y="609600"/>
            <a:ext cx="4572000" cy="369332"/>
          </a:xfrm>
          <a:prstGeom prst="rect">
            <a:avLst/>
          </a:prstGeom>
        </p:spPr>
        <p:txBody>
          <a:bodyPr>
            <a:spAutoFit/>
          </a:bodyPr>
          <a:lstStyle/>
          <a:p>
            <a:pPr algn="ctr"/>
            <a:r>
              <a:rPr lang="en-US" dirty="0" err="1">
                <a:solidFill>
                  <a:srgbClr val="0070C0"/>
                </a:solidFill>
                <a:latin typeface="Arial Black" panose="020B0A04020102020204" pitchFamily="34" charset="0"/>
              </a:rPr>
              <a:t>SafeVoice</a:t>
            </a:r>
            <a:r>
              <a:rPr lang="en-US" dirty="0">
                <a:solidFill>
                  <a:srgbClr val="0070C0"/>
                </a:solidFill>
                <a:latin typeface="Arial Black" panose="020B0A04020102020204" pitchFamily="34" charset="0"/>
              </a:rPr>
              <a:t> and </a:t>
            </a:r>
            <a:r>
              <a:rPr lang="en-US" dirty="0" smtClean="0">
                <a:solidFill>
                  <a:srgbClr val="0070C0"/>
                </a:solidFill>
                <a:latin typeface="Arial Black" panose="020B0A04020102020204" pitchFamily="34" charset="0"/>
              </a:rPr>
              <a:t>Handle </a:t>
            </a:r>
            <a:r>
              <a:rPr lang="en-US" dirty="0">
                <a:solidFill>
                  <a:srgbClr val="0070C0"/>
                </a:solidFill>
                <a:latin typeface="Arial Black" panose="020B0A04020102020204" pitchFamily="34" charset="0"/>
              </a:rPr>
              <a:t>with Care</a:t>
            </a:r>
          </a:p>
        </p:txBody>
      </p:sp>
      <p:sp>
        <p:nvSpPr>
          <p:cNvPr id="3" name="Title 2" hidden="1"/>
          <p:cNvSpPr>
            <a:spLocks noGrp="1"/>
          </p:cNvSpPr>
          <p:nvPr>
            <p:ph type="title"/>
          </p:nvPr>
        </p:nvSpPr>
        <p:spPr/>
        <p:txBody>
          <a:bodyPr/>
          <a:lstStyle/>
          <a:p>
            <a:r>
              <a:rPr lang="en-US" dirty="0" smtClean="0"/>
              <a:t>What is </a:t>
            </a:r>
            <a:r>
              <a:rPr lang="en-US" dirty="0" err="1" smtClean="0"/>
              <a:t>SafeVoice</a:t>
            </a:r>
            <a:endParaRPr lang="en-US" dirty="0"/>
          </a:p>
        </p:txBody>
      </p:sp>
    </p:spTree>
    <p:extLst>
      <p:ext uri="{BB962C8B-B14F-4D97-AF65-F5344CB8AC3E}">
        <p14:creationId xmlns:p14="http://schemas.microsoft.com/office/powerpoint/2010/main" val="72597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for the Department of Public Safe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0341" y="5867400"/>
            <a:ext cx="1956654" cy="719269"/>
          </a:xfrm>
          <a:prstGeom prst="rect">
            <a:avLst/>
          </a:prstGeom>
        </p:spPr>
      </p:pic>
      <p:pic>
        <p:nvPicPr>
          <p:cNvPr id="4098" name="Picture 2" descr="A screen shot of the announcment of SB for work session in the Nevada Assembly's Committee on Education that includes the digest of the bill. SB requires the implementation of the Handle with Care Program. It also requires Law Enforcement Officers to notify the Program of certain information about a child who may have been exposed to a traumatic event. That information is to be forwarded to trained school personnel who are to take actions to reduce the negative impact of the traumatic event on the child. SB 80 also changes the name of the Safe-to-Tell Program to SafeVo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1077913"/>
            <a:ext cx="8639175" cy="470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68737" y="762000"/>
            <a:ext cx="4406527" cy="369332"/>
          </a:xfrm>
          <a:prstGeom prst="rect">
            <a:avLst/>
          </a:prstGeom>
        </p:spPr>
        <p:txBody>
          <a:bodyPr wrap="none">
            <a:spAutoFit/>
          </a:bodyPr>
          <a:lstStyle/>
          <a:p>
            <a:r>
              <a:rPr lang="en-US" dirty="0">
                <a:solidFill>
                  <a:srgbClr val="0070C0"/>
                </a:solidFill>
                <a:latin typeface="Arial Black" panose="020B0A04020102020204" pitchFamily="34" charset="0"/>
              </a:rPr>
              <a:t>SB 80: Handle with Care Program</a:t>
            </a:r>
          </a:p>
        </p:txBody>
      </p:sp>
      <p:sp>
        <p:nvSpPr>
          <p:cNvPr id="4" name="Title 3" hidden="1"/>
          <p:cNvSpPr>
            <a:spLocks noGrp="1"/>
          </p:cNvSpPr>
          <p:nvPr>
            <p:ph type="title"/>
          </p:nvPr>
        </p:nvSpPr>
        <p:spPr/>
        <p:txBody>
          <a:bodyPr/>
          <a:lstStyle/>
          <a:p>
            <a:r>
              <a:rPr lang="en-US" dirty="0" smtClean="0"/>
              <a:t>Senate Bill 80</a:t>
            </a:r>
            <a:endParaRPr lang="en-US" dirty="0"/>
          </a:p>
        </p:txBody>
      </p:sp>
    </p:spTree>
    <p:extLst>
      <p:ext uri="{BB962C8B-B14F-4D97-AF65-F5344CB8AC3E}">
        <p14:creationId xmlns:p14="http://schemas.microsoft.com/office/powerpoint/2010/main" val="243078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for the Department of Public Safe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0341" y="5835875"/>
            <a:ext cx="1956654" cy="719269"/>
          </a:xfrm>
          <a:prstGeom prst="rect">
            <a:avLst/>
          </a:prstGeom>
        </p:spPr>
      </p:pic>
      <p:sp>
        <p:nvSpPr>
          <p:cNvPr id="3" name="Rectangle 2"/>
          <p:cNvSpPr/>
          <p:nvPr/>
        </p:nvSpPr>
        <p:spPr>
          <a:xfrm>
            <a:off x="438944" y="4352925"/>
            <a:ext cx="7772400" cy="1508105"/>
          </a:xfrm>
          <a:prstGeom prst="rect">
            <a:avLst/>
          </a:prstGeom>
        </p:spPr>
        <p:txBody>
          <a:bodyPr wrap="square">
            <a:spAutoFit/>
          </a:bodyPr>
          <a:lstStyle/>
          <a:p>
            <a:r>
              <a:rPr lang="en-US" sz="2000" dirty="0"/>
              <a:t>EFFECTIVE JANUARY 1, 2020: </a:t>
            </a:r>
            <a:r>
              <a:rPr lang="en-US" i="1" dirty="0"/>
              <a:t>Any Officer or an employee of a law enforcement agency, who in his or her professional or occupational capacity, knows or has reasonable cause to believe that a child who may attend a public school has been exposed to a traumatic event shall submit a report to the Handle with Care program.</a:t>
            </a:r>
          </a:p>
        </p:txBody>
      </p:sp>
      <p:pic>
        <p:nvPicPr>
          <p:cNvPr id="5122" name="Picture 2" descr="A screen shot of what a Law Enforcement Officer will see when they go to enter a Handle with Care tip into the SafeVoice system. On the left is a list of completed Handle with Care tips. On the right is a series of fields where the officer can enter the date, county, state, department, reporting party ID, school district, school name, child's name and child's date of bi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44" y="1066800"/>
            <a:ext cx="8266113"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71600" y="533400"/>
            <a:ext cx="6400800" cy="369332"/>
          </a:xfrm>
          <a:prstGeom prst="rect">
            <a:avLst/>
          </a:prstGeom>
        </p:spPr>
        <p:txBody>
          <a:bodyPr wrap="square">
            <a:spAutoFit/>
          </a:bodyPr>
          <a:lstStyle/>
          <a:p>
            <a:r>
              <a:rPr lang="en-US" dirty="0">
                <a:solidFill>
                  <a:srgbClr val="0070C0"/>
                </a:solidFill>
                <a:latin typeface="Arial Black" panose="020B0A04020102020204" pitchFamily="34" charset="0"/>
              </a:rPr>
              <a:t>Handle with Care Alert on the </a:t>
            </a:r>
            <a:r>
              <a:rPr lang="en-US" dirty="0" err="1">
                <a:solidFill>
                  <a:srgbClr val="0070C0"/>
                </a:solidFill>
                <a:latin typeface="Arial Black" panose="020B0A04020102020204" pitchFamily="34" charset="0"/>
              </a:rPr>
              <a:t>SafeVoice</a:t>
            </a:r>
            <a:r>
              <a:rPr lang="en-US" dirty="0">
                <a:solidFill>
                  <a:srgbClr val="0070C0"/>
                </a:solidFill>
                <a:latin typeface="Arial Black" panose="020B0A04020102020204" pitchFamily="34" charset="0"/>
              </a:rPr>
              <a:t> System:</a:t>
            </a:r>
          </a:p>
        </p:txBody>
      </p:sp>
      <p:sp>
        <p:nvSpPr>
          <p:cNvPr id="5" name="Title 4" hidden="1"/>
          <p:cNvSpPr>
            <a:spLocks noGrp="1"/>
          </p:cNvSpPr>
          <p:nvPr>
            <p:ph type="title"/>
          </p:nvPr>
        </p:nvSpPr>
        <p:spPr/>
        <p:txBody>
          <a:bodyPr>
            <a:normAutofit fontScale="90000"/>
          </a:bodyPr>
          <a:lstStyle/>
          <a:p>
            <a:r>
              <a:rPr lang="en-US" dirty="0" smtClean="0"/>
              <a:t>Handle with Care Alerts on the </a:t>
            </a:r>
            <a:r>
              <a:rPr lang="en-US" dirty="0" err="1" smtClean="0"/>
              <a:t>SafeVoice</a:t>
            </a:r>
            <a:r>
              <a:rPr lang="en-US" dirty="0" smtClean="0"/>
              <a:t> System</a:t>
            </a:r>
            <a:endParaRPr lang="en-US" dirty="0"/>
          </a:p>
        </p:txBody>
      </p:sp>
    </p:spTree>
    <p:extLst>
      <p:ext uri="{BB962C8B-B14F-4D97-AF65-F5344CB8AC3E}">
        <p14:creationId xmlns:p14="http://schemas.microsoft.com/office/powerpoint/2010/main" val="689320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for the Department of Public Safe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6473" y="5867400"/>
            <a:ext cx="1956654" cy="719269"/>
          </a:xfrm>
          <a:prstGeom prst="rect">
            <a:avLst/>
          </a:prstGeom>
        </p:spPr>
      </p:pic>
      <p:sp>
        <p:nvSpPr>
          <p:cNvPr id="3" name="Rectangle 2"/>
          <p:cNvSpPr/>
          <p:nvPr/>
        </p:nvSpPr>
        <p:spPr>
          <a:xfrm>
            <a:off x="990600" y="1587470"/>
            <a:ext cx="6934200" cy="2759730"/>
          </a:xfrm>
          <a:prstGeom prst="rect">
            <a:avLst/>
          </a:prstGeom>
        </p:spPr>
        <p:txBody>
          <a:bodyPr wrap="square">
            <a:spAutoFit/>
          </a:bodyPr>
          <a:lstStyle/>
          <a:p>
            <a:pPr lvl="0" defTabSz="457200">
              <a:spcBef>
                <a:spcPts val="1000"/>
              </a:spcBef>
              <a:buClr>
                <a:srgbClr val="5FCBEF"/>
              </a:buClr>
              <a:buSzPct val="80000"/>
            </a:pPr>
            <a:r>
              <a:rPr lang="en-US" sz="2000" b="1" i="1" dirty="0">
                <a:solidFill>
                  <a:schemeClr val="tx2"/>
                </a:solidFill>
                <a:latin typeface="Trebuchet MS"/>
              </a:rPr>
              <a:t>Traumatic events include, but are not limited to:</a:t>
            </a:r>
          </a:p>
          <a:p>
            <a:pPr marL="342900" lvl="0" indent="-342900" defTabSz="457200">
              <a:spcBef>
                <a:spcPts val="1000"/>
              </a:spcBef>
              <a:buClr>
                <a:srgbClr val="5FCBEF"/>
              </a:buClr>
              <a:buSzPct val="80000"/>
              <a:buFont typeface="Wingdings 3" charset="2"/>
              <a:buChar char=""/>
            </a:pPr>
            <a:r>
              <a:rPr lang="en-US" sz="2000" b="1" i="1" dirty="0">
                <a:solidFill>
                  <a:schemeClr val="tx2"/>
                </a:solidFill>
                <a:latin typeface="Trebuchet MS"/>
              </a:rPr>
              <a:t>Domestic violence in the presence of the child;</a:t>
            </a:r>
          </a:p>
          <a:p>
            <a:pPr marL="342900" lvl="0" indent="-342900" defTabSz="457200">
              <a:spcBef>
                <a:spcPts val="1000"/>
              </a:spcBef>
              <a:buClr>
                <a:srgbClr val="5FCBEF"/>
              </a:buClr>
              <a:buSzPct val="80000"/>
              <a:buFont typeface="Wingdings 3" charset="2"/>
              <a:buChar char=""/>
            </a:pPr>
            <a:r>
              <a:rPr lang="en-US" sz="2000" b="1" i="1" dirty="0">
                <a:solidFill>
                  <a:schemeClr val="tx2"/>
                </a:solidFill>
                <a:latin typeface="Trebuchet MS"/>
              </a:rPr>
              <a:t>Death of a member of the family or household of the child;</a:t>
            </a:r>
          </a:p>
          <a:p>
            <a:pPr marL="342900" lvl="0" indent="-342900" defTabSz="457200">
              <a:spcBef>
                <a:spcPts val="1000"/>
              </a:spcBef>
              <a:buClr>
                <a:srgbClr val="5FCBEF"/>
              </a:buClr>
              <a:buSzPct val="80000"/>
              <a:buFont typeface="Wingdings 3" charset="2"/>
              <a:buChar char=""/>
            </a:pPr>
            <a:r>
              <a:rPr lang="en-US" sz="2000" b="1" i="1" dirty="0">
                <a:solidFill>
                  <a:schemeClr val="tx2"/>
                </a:solidFill>
                <a:latin typeface="Trebuchet MS"/>
              </a:rPr>
              <a:t>Arrest of a parent or guardian of the child in the presence of the child;</a:t>
            </a:r>
          </a:p>
          <a:p>
            <a:pPr marL="342900" lvl="0" indent="-342900" defTabSz="457200">
              <a:spcBef>
                <a:spcPts val="1000"/>
              </a:spcBef>
              <a:buClr>
                <a:srgbClr val="5FCBEF"/>
              </a:buClr>
              <a:buSzPct val="80000"/>
              <a:buFont typeface="Wingdings 3" charset="2"/>
              <a:buChar char=""/>
            </a:pPr>
            <a:r>
              <a:rPr lang="en-US" sz="2000" b="1" i="1" dirty="0">
                <a:solidFill>
                  <a:schemeClr val="tx2"/>
                </a:solidFill>
                <a:latin typeface="Trebuchet MS"/>
              </a:rPr>
              <a:t>Child abuse or neglect</a:t>
            </a:r>
          </a:p>
        </p:txBody>
      </p:sp>
      <p:sp>
        <p:nvSpPr>
          <p:cNvPr id="2" name="Rectangle 1"/>
          <p:cNvSpPr/>
          <p:nvPr/>
        </p:nvSpPr>
        <p:spPr>
          <a:xfrm>
            <a:off x="4206575" y="543622"/>
            <a:ext cx="915635" cy="369332"/>
          </a:xfrm>
          <a:prstGeom prst="rect">
            <a:avLst/>
          </a:prstGeom>
        </p:spPr>
        <p:txBody>
          <a:bodyPr wrap="none">
            <a:spAutoFit/>
          </a:bodyPr>
          <a:lstStyle/>
          <a:p>
            <a:r>
              <a:rPr lang="en-US" dirty="0">
                <a:solidFill>
                  <a:srgbClr val="0070C0"/>
                </a:solidFill>
                <a:latin typeface="Arial Black" panose="020B0A04020102020204" pitchFamily="34" charset="0"/>
              </a:rPr>
              <a:t>SB 80</a:t>
            </a:r>
          </a:p>
        </p:txBody>
      </p:sp>
      <p:sp>
        <p:nvSpPr>
          <p:cNvPr id="5" name="Title 4" hidden="1"/>
          <p:cNvSpPr>
            <a:spLocks noGrp="1"/>
          </p:cNvSpPr>
          <p:nvPr>
            <p:ph type="title"/>
          </p:nvPr>
        </p:nvSpPr>
        <p:spPr/>
        <p:txBody>
          <a:bodyPr/>
          <a:lstStyle/>
          <a:p>
            <a:r>
              <a:rPr lang="en-US" dirty="0" smtClean="0"/>
              <a:t>SB 80: What are Traumatic Events?</a:t>
            </a:r>
            <a:endParaRPr lang="en-US" dirty="0"/>
          </a:p>
        </p:txBody>
      </p:sp>
    </p:spTree>
    <p:extLst>
      <p:ext uri="{BB962C8B-B14F-4D97-AF65-F5344CB8AC3E}">
        <p14:creationId xmlns:p14="http://schemas.microsoft.com/office/powerpoint/2010/main" val="668955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for the Department of Public Safe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5873044"/>
            <a:ext cx="1956654" cy="719269"/>
          </a:xfrm>
          <a:prstGeom prst="rect">
            <a:avLst/>
          </a:prstGeom>
        </p:spPr>
      </p:pic>
      <p:pic>
        <p:nvPicPr>
          <p:cNvPr id="3" name="Picture 2" descr="Flowchart showing the process of a Handle with Care tip. 1. A child is exposed to a traumatic event. 2. Law Enforcement Officer finds out what school the child attends. 3. Officer enteres a &quot;Handle wiht Care&quot; tip into the SafeVoice system. 4. Tip is received by school MDT. If additional support is needed, the school will provide interventions or assessments. After those interventions or assessments, or if no additional support is needed, student and school will continue with regular activities and monitor as need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400" y="767644"/>
            <a:ext cx="6807200" cy="5105400"/>
          </a:xfrm>
          <a:prstGeom prst="rect">
            <a:avLst/>
          </a:prstGeom>
        </p:spPr>
      </p:pic>
      <p:sp>
        <p:nvSpPr>
          <p:cNvPr id="4" name="TextBox 3"/>
          <p:cNvSpPr txBox="1"/>
          <p:nvPr/>
        </p:nvSpPr>
        <p:spPr>
          <a:xfrm>
            <a:off x="1596955" y="501134"/>
            <a:ext cx="5950090" cy="369332"/>
          </a:xfrm>
          <a:prstGeom prst="rect">
            <a:avLst/>
          </a:prstGeom>
          <a:noFill/>
        </p:spPr>
        <p:txBody>
          <a:bodyPr wrap="none" rtlCol="0">
            <a:spAutoFit/>
          </a:bodyPr>
          <a:lstStyle/>
          <a:p>
            <a:r>
              <a:rPr lang="en-US" dirty="0" smtClean="0">
                <a:solidFill>
                  <a:schemeClr val="tx2"/>
                </a:solidFill>
                <a:latin typeface="Arial Black" panose="020B0A04020102020204" pitchFamily="34" charset="0"/>
              </a:rPr>
              <a:t>Handle With Care: School Process Flow Chart</a:t>
            </a:r>
            <a:endParaRPr lang="en-US" dirty="0">
              <a:solidFill>
                <a:schemeClr val="tx2"/>
              </a:solidFill>
              <a:latin typeface="Arial Black" panose="020B0A04020102020204" pitchFamily="34" charset="0"/>
            </a:endParaRPr>
          </a:p>
        </p:txBody>
      </p:sp>
      <p:sp>
        <p:nvSpPr>
          <p:cNvPr id="5" name="Title 4" hidden="1"/>
          <p:cNvSpPr>
            <a:spLocks noGrp="1"/>
          </p:cNvSpPr>
          <p:nvPr>
            <p:ph type="title"/>
          </p:nvPr>
        </p:nvSpPr>
        <p:spPr/>
        <p:txBody>
          <a:bodyPr/>
          <a:lstStyle/>
          <a:p>
            <a:r>
              <a:rPr lang="en-US" dirty="0" smtClean="0"/>
              <a:t>Handle with Care Process</a:t>
            </a:r>
            <a:endParaRPr lang="en-US" dirty="0"/>
          </a:p>
        </p:txBody>
      </p:sp>
    </p:spTree>
    <p:extLst>
      <p:ext uri="{BB962C8B-B14F-4D97-AF65-F5344CB8AC3E}">
        <p14:creationId xmlns:p14="http://schemas.microsoft.com/office/powerpoint/2010/main" val="3745429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for the Department of Public Safe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4237" y="5867400"/>
            <a:ext cx="1956654" cy="719269"/>
          </a:xfrm>
          <a:prstGeom prst="rect">
            <a:avLst/>
          </a:prstGeom>
        </p:spPr>
      </p:pic>
      <p:sp>
        <p:nvSpPr>
          <p:cNvPr id="9" name="TextBox 8"/>
          <p:cNvSpPr txBox="1"/>
          <p:nvPr/>
        </p:nvSpPr>
        <p:spPr>
          <a:xfrm>
            <a:off x="541038" y="4800600"/>
            <a:ext cx="8038675" cy="346249"/>
          </a:xfrm>
          <a:prstGeom prst="rect">
            <a:avLst/>
          </a:prstGeom>
          <a:noFill/>
        </p:spPr>
        <p:txBody>
          <a:bodyPr wrap="none" rtlCol="0">
            <a:spAutoFit/>
          </a:bodyPr>
          <a:lstStyle/>
          <a:p>
            <a:pPr lvl="0" defTabSz="457200">
              <a:spcBef>
                <a:spcPts val="1000"/>
              </a:spcBef>
              <a:buClr>
                <a:srgbClr val="5FCBEF"/>
              </a:buClr>
              <a:buSzPct val="80000"/>
            </a:pPr>
            <a:r>
              <a:rPr lang="en-US" sz="1650" b="1" i="1" dirty="0">
                <a:solidFill>
                  <a:srgbClr val="C00000"/>
                </a:solidFill>
                <a:latin typeface="Arial Black" panose="020B0A04020102020204" pitchFamily="34" charset="0"/>
              </a:rPr>
              <a:t>False and malicious reporting can cause reporter to void anonymity</a:t>
            </a:r>
          </a:p>
        </p:txBody>
      </p:sp>
      <p:sp>
        <p:nvSpPr>
          <p:cNvPr id="7" name="TextBox 6"/>
          <p:cNvSpPr txBox="1"/>
          <p:nvPr/>
        </p:nvSpPr>
        <p:spPr>
          <a:xfrm>
            <a:off x="4523564" y="2022529"/>
            <a:ext cx="3429000" cy="2416046"/>
          </a:xfrm>
          <a:prstGeom prst="rect">
            <a:avLst/>
          </a:prstGeom>
          <a:noFill/>
        </p:spPr>
        <p:txBody>
          <a:bodyPr wrap="square" rtlCol="0">
            <a:spAutoFit/>
          </a:bodyPr>
          <a:lstStyle/>
          <a:p>
            <a:pPr marL="342900" lvl="0" indent="-342900" defTabSz="457200">
              <a:spcBef>
                <a:spcPts val="1000"/>
              </a:spcBef>
              <a:buClr>
                <a:srgbClr val="5FCBEF"/>
              </a:buClr>
              <a:buSzPct val="80000"/>
              <a:buFont typeface="Wingdings 3" charset="2"/>
              <a:buChar char=""/>
            </a:pPr>
            <a:r>
              <a:rPr lang="en-US" sz="1400" dirty="0" smtClean="0">
                <a:solidFill>
                  <a:srgbClr val="C00000"/>
                </a:solidFill>
                <a:latin typeface="Arial" panose="020B0604020202020204" pitchFamily="34" charset="0"/>
                <a:cs typeface="Arial" panose="020B0604020202020204" pitchFamily="34" charset="0"/>
              </a:rPr>
              <a:t>False </a:t>
            </a:r>
            <a:r>
              <a:rPr lang="en-US" sz="1400" dirty="0">
                <a:solidFill>
                  <a:srgbClr val="C00000"/>
                </a:solidFill>
                <a:latin typeface="Arial" panose="020B0604020202020204" pitchFamily="34" charset="0"/>
                <a:cs typeface="Arial" panose="020B0604020202020204" pitchFamily="34" charset="0"/>
              </a:rPr>
              <a:t>reports, peer conflict, or pranks</a:t>
            </a:r>
          </a:p>
          <a:p>
            <a:pPr marL="342900" lvl="0" indent="-342900" defTabSz="457200">
              <a:spcBef>
                <a:spcPts val="1000"/>
              </a:spcBef>
              <a:buClr>
                <a:srgbClr val="5FCBEF"/>
              </a:buClr>
              <a:buSzPct val="80000"/>
              <a:buFont typeface="Wingdings 3" charset="2"/>
              <a:buChar char=""/>
            </a:pPr>
            <a:r>
              <a:rPr lang="en-US" sz="1400" dirty="0">
                <a:solidFill>
                  <a:srgbClr val="C00000"/>
                </a:solidFill>
                <a:latin typeface="Arial" panose="020B0604020202020204" pitchFamily="34" charset="0"/>
                <a:cs typeface="Arial" panose="020B0604020202020204" pitchFamily="34" charset="0"/>
              </a:rPr>
              <a:t>Complaints and grievances that are not related to school safety and student well-being</a:t>
            </a:r>
          </a:p>
          <a:p>
            <a:pPr marL="342900" lvl="0" indent="-342900" defTabSz="457200">
              <a:spcBef>
                <a:spcPts val="1000"/>
              </a:spcBef>
              <a:buClr>
                <a:srgbClr val="5FCBEF"/>
              </a:buClr>
              <a:buSzPct val="80000"/>
              <a:buFont typeface="Wingdings 3" charset="2"/>
              <a:buChar char=""/>
            </a:pPr>
            <a:r>
              <a:rPr lang="en-US" sz="1400" dirty="0">
                <a:solidFill>
                  <a:srgbClr val="C00000"/>
                </a:solidFill>
                <a:latin typeface="Arial" panose="020B0604020202020204" pitchFamily="34" charset="0"/>
                <a:cs typeface="Arial" panose="020B0604020202020204" pitchFamily="34" charset="0"/>
              </a:rPr>
              <a:t>Harassing other students or adults in the school</a:t>
            </a:r>
          </a:p>
          <a:p>
            <a:pPr marL="342900" lvl="0" indent="-342900" defTabSz="457200">
              <a:spcBef>
                <a:spcPts val="1000"/>
              </a:spcBef>
              <a:buClr>
                <a:srgbClr val="5FCBEF"/>
              </a:buClr>
              <a:buSzPct val="80000"/>
              <a:buFont typeface="Wingdings 3" charset="2"/>
              <a:buChar char=""/>
            </a:pPr>
            <a:r>
              <a:rPr lang="en-US" sz="1400" b="1" dirty="0">
                <a:solidFill>
                  <a:srgbClr val="006699"/>
                </a:solidFill>
                <a:latin typeface="Arial" panose="020B0604020202020204" pitchFamily="34" charset="0"/>
                <a:cs typeface="Arial" panose="020B0604020202020204" pitchFamily="34" charset="0"/>
              </a:rPr>
              <a:t>These take </a:t>
            </a:r>
            <a:r>
              <a:rPr lang="en-US" sz="1400" b="1" i="1" dirty="0">
                <a:solidFill>
                  <a:srgbClr val="006699"/>
                </a:solidFill>
                <a:latin typeface="Arial" panose="020B0604020202020204" pitchFamily="34" charset="0"/>
                <a:cs typeface="Arial" panose="020B0604020202020204" pitchFamily="34" charset="0"/>
              </a:rPr>
              <a:t>life saving </a:t>
            </a:r>
            <a:r>
              <a:rPr lang="en-US" sz="1400" b="1" dirty="0">
                <a:solidFill>
                  <a:srgbClr val="006699"/>
                </a:solidFill>
                <a:latin typeface="Arial" panose="020B0604020202020204" pitchFamily="34" charset="0"/>
                <a:cs typeface="Arial" panose="020B0604020202020204" pitchFamily="34" charset="0"/>
              </a:rPr>
              <a:t>time from the </a:t>
            </a:r>
            <a:r>
              <a:rPr lang="en-US" sz="1400" b="1" dirty="0" err="1">
                <a:solidFill>
                  <a:srgbClr val="006699"/>
                </a:solidFill>
                <a:latin typeface="Arial" panose="020B0604020202020204" pitchFamily="34" charset="0"/>
                <a:cs typeface="Arial" panose="020B0604020202020204" pitchFamily="34" charset="0"/>
              </a:rPr>
              <a:t>Comm</a:t>
            </a:r>
            <a:r>
              <a:rPr lang="en-US" sz="1400" b="1" dirty="0">
                <a:solidFill>
                  <a:srgbClr val="006699"/>
                </a:solidFill>
                <a:latin typeface="Arial" panose="020B0604020202020204" pitchFamily="34" charset="0"/>
                <a:cs typeface="Arial" panose="020B0604020202020204" pitchFamily="34" charset="0"/>
              </a:rPr>
              <a:t> Center</a:t>
            </a:r>
            <a:endParaRPr lang="en-US" sz="1400" dirty="0">
              <a:solidFill>
                <a:srgbClr val="C00000"/>
              </a:solidFill>
              <a:latin typeface="Arial" panose="020B0604020202020204" pitchFamily="34" charset="0"/>
              <a:cs typeface="Arial" panose="020B0604020202020204" pitchFamily="34" charset="0"/>
            </a:endParaRPr>
          </a:p>
        </p:txBody>
      </p:sp>
      <p:sp>
        <p:nvSpPr>
          <p:cNvPr id="6" name="TextBox 5"/>
          <p:cNvSpPr txBox="1"/>
          <p:nvPr/>
        </p:nvSpPr>
        <p:spPr>
          <a:xfrm>
            <a:off x="4587498" y="1504605"/>
            <a:ext cx="1502591" cy="338554"/>
          </a:xfrm>
          <a:prstGeom prst="rect">
            <a:avLst/>
          </a:prstGeom>
          <a:noFill/>
        </p:spPr>
        <p:txBody>
          <a:bodyPr wrap="none" rtlCol="0">
            <a:spAutoFit/>
          </a:bodyPr>
          <a:lstStyle/>
          <a:p>
            <a:r>
              <a:rPr lang="en-US" sz="1600" b="1" dirty="0">
                <a:solidFill>
                  <a:srgbClr val="C00000"/>
                </a:solidFill>
                <a:latin typeface="Arial Black" panose="020B0A04020102020204" pitchFamily="34" charset="0"/>
              </a:rPr>
              <a:t>It is not for:</a:t>
            </a:r>
          </a:p>
        </p:txBody>
      </p:sp>
      <p:sp>
        <p:nvSpPr>
          <p:cNvPr id="5" name="TextBox 4"/>
          <p:cNvSpPr txBox="1"/>
          <p:nvPr/>
        </p:nvSpPr>
        <p:spPr>
          <a:xfrm>
            <a:off x="914400" y="2022529"/>
            <a:ext cx="3124200" cy="2072362"/>
          </a:xfrm>
          <a:prstGeom prst="rect">
            <a:avLst/>
          </a:prstGeom>
          <a:noFill/>
        </p:spPr>
        <p:txBody>
          <a:bodyPr wrap="square" rtlCol="0">
            <a:spAutoFit/>
          </a:bodyPr>
          <a:lstStyle/>
          <a:p>
            <a:pPr marL="342900" lvl="0" indent="-342900" defTabSz="457200">
              <a:spcBef>
                <a:spcPts val="1000"/>
              </a:spcBef>
              <a:buClr>
                <a:srgbClr val="5FCBEF"/>
              </a:buClr>
              <a:buSzPct val="80000"/>
              <a:buFont typeface="Wingdings 3" charset="2"/>
              <a:buChar char=""/>
            </a:pPr>
            <a:r>
              <a:rPr lang="en-US" sz="1400" dirty="0">
                <a:solidFill>
                  <a:srgbClr val="006699"/>
                </a:solidFill>
                <a:latin typeface="Arial" panose="020B0604020202020204" pitchFamily="34" charset="0"/>
                <a:cs typeface="Arial" panose="020B0604020202020204" pitchFamily="34" charset="0"/>
              </a:rPr>
              <a:t>Protect students from bullying and school violence</a:t>
            </a:r>
          </a:p>
          <a:p>
            <a:pPr marL="342900" lvl="0" indent="-342900" defTabSz="457200">
              <a:spcBef>
                <a:spcPts val="1000"/>
              </a:spcBef>
              <a:buClr>
                <a:srgbClr val="5FCBEF"/>
              </a:buClr>
              <a:buSzPct val="80000"/>
              <a:buFont typeface="Wingdings 3" charset="2"/>
              <a:buChar char=""/>
            </a:pPr>
            <a:r>
              <a:rPr lang="en-US" sz="1400" dirty="0">
                <a:solidFill>
                  <a:srgbClr val="006699"/>
                </a:solidFill>
                <a:latin typeface="Arial" panose="020B0604020202020204" pitchFamily="34" charset="0"/>
                <a:cs typeface="Arial" panose="020B0604020202020204" pitchFamily="34" charset="0"/>
              </a:rPr>
              <a:t>Help students speak up for  their friends &amp; themselves</a:t>
            </a:r>
          </a:p>
          <a:p>
            <a:pPr marL="342900" lvl="0" indent="-342900" defTabSz="457200">
              <a:spcBef>
                <a:spcPts val="1000"/>
              </a:spcBef>
              <a:buClr>
                <a:srgbClr val="5FCBEF"/>
              </a:buClr>
              <a:buSzPct val="80000"/>
              <a:buFont typeface="Wingdings 3" charset="2"/>
              <a:buChar char=""/>
            </a:pPr>
            <a:r>
              <a:rPr lang="en-US" sz="1400" dirty="0">
                <a:solidFill>
                  <a:srgbClr val="006699"/>
                </a:solidFill>
                <a:latin typeface="Arial" panose="020B0604020202020204" pitchFamily="34" charset="0"/>
                <a:cs typeface="Arial" panose="020B0604020202020204" pitchFamily="34" charset="0"/>
              </a:rPr>
              <a:t>Help parents who have already spoken directly to teachers and principals, yet feel they have not been heard</a:t>
            </a:r>
          </a:p>
        </p:txBody>
      </p:sp>
      <p:sp>
        <p:nvSpPr>
          <p:cNvPr id="4" name="TextBox 3"/>
          <p:cNvSpPr txBox="1"/>
          <p:nvPr/>
        </p:nvSpPr>
        <p:spPr>
          <a:xfrm>
            <a:off x="914399" y="1504605"/>
            <a:ext cx="2509598" cy="338554"/>
          </a:xfrm>
          <a:prstGeom prst="rect">
            <a:avLst/>
          </a:prstGeom>
          <a:noFill/>
        </p:spPr>
        <p:txBody>
          <a:bodyPr wrap="none" rtlCol="0">
            <a:spAutoFit/>
          </a:bodyPr>
          <a:lstStyle/>
          <a:p>
            <a:r>
              <a:rPr lang="en-US" sz="1600" b="1" dirty="0" err="1">
                <a:solidFill>
                  <a:srgbClr val="006699"/>
                </a:solidFill>
                <a:latin typeface="Arial Black" panose="020B0A04020102020204" pitchFamily="34" charset="0"/>
              </a:rPr>
              <a:t>SafeVoice</a:t>
            </a:r>
            <a:r>
              <a:rPr lang="en-US" sz="1600" b="1" dirty="0">
                <a:solidFill>
                  <a:srgbClr val="006699"/>
                </a:solidFill>
                <a:latin typeface="Arial Black" panose="020B0A04020102020204" pitchFamily="34" charset="0"/>
              </a:rPr>
              <a:t> is here to</a:t>
            </a:r>
            <a:r>
              <a:rPr lang="en-US" sz="1600" b="1" dirty="0" smtClean="0">
                <a:solidFill>
                  <a:srgbClr val="006699"/>
                </a:solidFill>
                <a:latin typeface="Arial Black" panose="020B0A04020102020204" pitchFamily="34" charset="0"/>
              </a:rPr>
              <a:t>:</a:t>
            </a:r>
            <a:endParaRPr lang="en-US" sz="1600" b="1" dirty="0">
              <a:solidFill>
                <a:srgbClr val="006699"/>
              </a:solidFill>
              <a:latin typeface="Arial Black" panose="020B0A04020102020204" pitchFamily="34" charset="0"/>
            </a:endParaRPr>
          </a:p>
        </p:txBody>
      </p:sp>
      <p:sp>
        <p:nvSpPr>
          <p:cNvPr id="8" name="TextBox 7"/>
          <p:cNvSpPr txBox="1"/>
          <p:nvPr/>
        </p:nvSpPr>
        <p:spPr>
          <a:xfrm>
            <a:off x="1046177" y="1114609"/>
            <a:ext cx="7028399" cy="369332"/>
          </a:xfrm>
          <a:prstGeom prst="rect">
            <a:avLst/>
          </a:prstGeom>
          <a:noFill/>
        </p:spPr>
        <p:txBody>
          <a:bodyPr wrap="none" rtlCol="0">
            <a:spAutoFit/>
          </a:bodyPr>
          <a:lstStyle/>
          <a:p>
            <a:pPr lvl="0" defTabSz="457200"/>
            <a:r>
              <a:rPr lang="en-US" b="1" dirty="0">
                <a:solidFill>
                  <a:schemeClr val="tx2"/>
                </a:solidFill>
                <a:latin typeface="Arial" panose="020B0604020202020204" pitchFamily="34" charset="0"/>
                <a:cs typeface="Arial" panose="020B0604020202020204" pitchFamily="34" charset="0"/>
              </a:rPr>
              <a:t>Please reinforce these points as you educate about </a:t>
            </a:r>
            <a:r>
              <a:rPr lang="en-US" b="1" dirty="0" err="1">
                <a:solidFill>
                  <a:schemeClr val="tx2"/>
                </a:solidFill>
                <a:latin typeface="Arial" panose="020B0604020202020204" pitchFamily="34" charset="0"/>
                <a:cs typeface="Arial" panose="020B0604020202020204" pitchFamily="34" charset="0"/>
              </a:rPr>
              <a:t>SafeVoice</a:t>
            </a:r>
            <a:r>
              <a:rPr lang="en-US" b="1" dirty="0">
                <a:solidFill>
                  <a:schemeClr val="tx2"/>
                </a:solidFill>
                <a:latin typeface="Arial" panose="020B0604020202020204" pitchFamily="34" charset="0"/>
                <a:cs typeface="Arial" panose="020B0604020202020204" pitchFamily="34" charset="0"/>
              </a:rPr>
              <a:t> </a:t>
            </a:r>
          </a:p>
        </p:txBody>
      </p:sp>
      <p:sp>
        <p:nvSpPr>
          <p:cNvPr id="3" name="TextBox 2"/>
          <p:cNvSpPr txBox="1"/>
          <p:nvPr/>
        </p:nvSpPr>
        <p:spPr>
          <a:xfrm>
            <a:off x="1552103" y="685800"/>
            <a:ext cx="6039795" cy="369332"/>
          </a:xfrm>
          <a:prstGeom prst="rect">
            <a:avLst/>
          </a:prstGeom>
          <a:noFill/>
        </p:spPr>
        <p:txBody>
          <a:bodyPr wrap="none" rtlCol="0">
            <a:spAutoFit/>
          </a:bodyPr>
          <a:lstStyle/>
          <a:p>
            <a:r>
              <a:rPr lang="en-US" dirty="0">
                <a:solidFill>
                  <a:schemeClr val="tx2"/>
                </a:solidFill>
                <a:latin typeface="Arial Black" panose="020B0A04020102020204" pitchFamily="34" charset="0"/>
              </a:rPr>
              <a:t>A reminder about the proper use of </a:t>
            </a:r>
            <a:r>
              <a:rPr lang="en-US" dirty="0" err="1">
                <a:solidFill>
                  <a:schemeClr val="tx2"/>
                </a:solidFill>
                <a:latin typeface="Arial Black" panose="020B0A04020102020204" pitchFamily="34" charset="0"/>
              </a:rPr>
              <a:t>SafeVoice</a:t>
            </a:r>
            <a:r>
              <a:rPr lang="en-US" dirty="0">
                <a:solidFill>
                  <a:schemeClr val="tx2"/>
                </a:solidFill>
                <a:latin typeface="Arial Black" panose="020B0A04020102020204" pitchFamily="34" charset="0"/>
              </a:rPr>
              <a:t> </a:t>
            </a:r>
          </a:p>
        </p:txBody>
      </p:sp>
      <p:sp>
        <p:nvSpPr>
          <p:cNvPr id="10" name="Title 9" hidden="1"/>
          <p:cNvSpPr>
            <a:spLocks noGrp="1"/>
          </p:cNvSpPr>
          <p:nvPr>
            <p:ph type="title"/>
          </p:nvPr>
        </p:nvSpPr>
        <p:spPr/>
        <p:txBody>
          <a:bodyPr/>
          <a:lstStyle/>
          <a:p>
            <a:r>
              <a:rPr lang="en-US" dirty="0" smtClean="0"/>
              <a:t>Reminders about using </a:t>
            </a:r>
            <a:r>
              <a:rPr lang="en-US" dirty="0" err="1" smtClean="0"/>
              <a:t>SafeVoice</a:t>
            </a:r>
            <a:endParaRPr lang="en-US" dirty="0"/>
          </a:p>
        </p:txBody>
      </p:sp>
    </p:spTree>
    <p:extLst>
      <p:ext uri="{BB962C8B-B14F-4D97-AF65-F5344CB8AC3E}">
        <p14:creationId xmlns:p14="http://schemas.microsoft.com/office/powerpoint/2010/main" val="2546132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for the Department of Public Safe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5848616"/>
            <a:ext cx="1956654" cy="719269"/>
          </a:xfrm>
          <a:prstGeom prst="rect">
            <a:avLst/>
          </a:prstGeom>
        </p:spPr>
      </p:pic>
      <p:sp>
        <p:nvSpPr>
          <p:cNvPr id="4" name="TextBox 3"/>
          <p:cNvSpPr txBox="1"/>
          <p:nvPr/>
        </p:nvSpPr>
        <p:spPr>
          <a:xfrm>
            <a:off x="1547247" y="1524000"/>
            <a:ext cx="6539034" cy="3693319"/>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For more information about </a:t>
            </a:r>
            <a:r>
              <a:rPr lang="en-US" dirty="0" err="1">
                <a:latin typeface="Arial" panose="020B0604020202020204" pitchFamily="34" charset="0"/>
                <a:cs typeface="Arial" panose="020B0604020202020204" pitchFamily="34" charset="0"/>
              </a:rPr>
              <a:t>SafeVoice</a:t>
            </a:r>
            <a:r>
              <a:rPr lang="en-US" dirty="0">
                <a:latin typeface="Arial" panose="020B0604020202020204" pitchFamily="34" charset="0"/>
                <a:cs typeface="Arial" panose="020B0604020202020204" pitchFamily="34" charset="0"/>
              </a:rPr>
              <a:t>, please contact:</a:t>
            </a:r>
          </a:p>
          <a:p>
            <a:endParaRPr lang="en-US" sz="2400" dirty="0"/>
          </a:p>
          <a:p>
            <a:pPr algn="ctr"/>
            <a:r>
              <a:rPr lang="en-US" sz="1600" dirty="0">
                <a:latin typeface="Arial" panose="020B0604020202020204" pitchFamily="34" charset="0"/>
                <a:cs typeface="Arial" panose="020B0604020202020204" pitchFamily="34" charset="0"/>
              </a:rPr>
              <a:t>Don Johnson, Field Representative, </a:t>
            </a:r>
            <a:r>
              <a:rPr lang="en-US" sz="1600" dirty="0" err="1">
                <a:latin typeface="Arial" panose="020B0604020202020204" pitchFamily="34" charset="0"/>
                <a:cs typeface="Arial" panose="020B0604020202020204" pitchFamily="34" charset="0"/>
              </a:rPr>
              <a:t>SafeVoice</a:t>
            </a: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775-267-7796 cell   Leave message</a:t>
            </a:r>
          </a:p>
          <a:p>
            <a:pPr algn="ctr"/>
            <a:r>
              <a:rPr lang="en-US" sz="1600" dirty="0">
                <a:latin typeface="Arial" panose="020B0604020202020204" pitchFamily="34" charset="0"/>
                <a:cs typeface="Arial" panose="020B0604020202020204" pitchFamily="34" charset="0"/>
                <a:hlinkClick r:id="rId3"/>
              </a:rPr>
              <a:t>djohnson.safevoice@gmail.com</a:t>
            </a: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Desiree </a:t>
            </a:r>
            <a:r>
              <a:rPr lang="en-US" sz="1600" dirty="0" err="1">
                <a:latin typeface="Arial" panose="020B0604020202020204" pitchFamily="34" charset="0"/>
                <a:cs typeface="Arial" panose="020B0604020202020204" pitchFamily="34" charset="0"/>
              </a:rPr>
              <a:t>Mattice</a:t>
            </a:r>
            <a:r>
              <a:rPr lang="en-US" sz="1600" dirty="0">
                <a:latin typeface="Arial" panose="020B0604020202020204" pitchFamily="34" charset="0"/>
                <a:cs typeface="Arial" panose="020B0604020202020204" pitchFamily="34" charset="0"/>
              </a:rPr>
              <a:t>, Sergeant, </a:t>
            </a:r>
            <a:r>
              <a:rPr lang="en-US" sz="1600" dirty="0" err="1">
                <a:latin typeface="Arial" panose="020B0604020202020204" pitchFamily="34" charset="0"/>
                <a:cs typeface="Arial" panose="020B0604020202020204" pitchFamily="34" charset="0"/>
              </a:rPr>
              <a:t>SafeVoice</a:t>
            </a:r>
            <a:r>
              <a:rPr lang="en-US" sz="1600" dirty="0">
                <a:latin typeface="Arial" panose="020B0604020202020204" pitchFamily="34" charset="0"/>
                <a:cs typeface="Arial" panose="020B0604020202020204" pitchFamily="34" charset="0"/>
              </a:rPr>
              <a:t> Communication Center Director</a:t>
            </a:r>
          </a:p>
          <a:p>
            <a:pPr algn="ctr"/>
            <a:r>
              <a:rPr lang="en-US" sz="1600" dirty="0">
                <a:latin typeface="Arial" panose="020B0604020202020204" pitchFamily="34" charset="0"/>
                <a:cs typeface="Arial" panose="020B0604020202020204" pitchFamily="34" charset="0"/>
              </a:rPr>
              <a:t>775 684-2587 / 775 301-0961 cell	</a:t>
            </a:r>
          </a:p>
          <a:p>
            <a:pPr algn="ctr"/>
            <a:r>
              <a:rPr lang="en-US" sz="1600" dirty="0">
                <a:latin typeface="Arial" panose="020B0604020202020204" pitchFamily="34" charset="0"/>
                <a:cs typeface="Arial" panose="020B0604020202020204" pitchFamily="34" charset="0"/>
                <a:hlinkClick r:id="rId4"/>
              </a:rPr>
              <a:t>dmattice@dps.state.nv.us</a:t>
            </a:r>
            <a:r>
              <a:rPr lang="en-US" sz="1600" dirty="0">
                <a:latin typeface="Arial" panose="020B0604020202020204" pitchFamily="34" charset="0"/>
                <a:cs typeface="Arial" panose="020B0604020202020204" pitchFamily="34" charset="0"/>
              </a:rPr>
              <a:t> </a:t>
            </a: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Communication Specialist Supervisor Desk:</a:t>
            </a:r>
          </a:p>
          <a:p>
            <a:pPr algn="ctr"/>
            <a:r>
              <a:rPr lang="en-US" sz="1600" dirty="0">
                <a:latin typeface="Arial" panose="020B0604020202020204" pitchFamily="34" charset="0"/>
                <a:cs typeface="Arial" panose="020B0604020202020204" pitchFamily="34" charset="0"/>
              </a:rPr>
              <a:t>775 684-2583</a:t>
            </a:r>
          </a:p>
          <a:p>
            <a:pPr algn="ctr"/>
            <a:r>
              <a:rPr lang="en-US" sz="1600" u="sng" dirty="0" smtClean="0">
                <a:solidFill>
                  <a:schemeClr val="tx2">
                    <a:lumMod val="60000"/>
                    <a:lumOff val="40000"/>
                  </a:schemeClr>
                </a:solidFill>
                <a:latin typeface="Arial" panose="020B0604020202020204" pitchFamily="34" charset="0"/>
                <a:cs typeface="Arial" panose="020B0604020202020204" pitchFamily="34" charset="0"/>
                <a:hlinkClick r:id="rId5"/>
              </a:rPr>
              <a:t>SVNV@dps.state.nv.us</a:t>
            </a:r>
            <a:endParaRPr lang="en-US" sz="1600" u="sng" dirty="0" smtClean="0">
              <a:solidFill>
                <a:schemeClr val="tx2">
                  <a:lumMod val="60000"/>
                  <a:lumOff val="40000"/>
                </a:schemeClr>
              </a:solidFill>
              <a:latin typeface="Arial" panose="020B0604020202020204" pitchFamily="34" charset="0"/>
              <a:cs typeface="Arial" panose="020B0604020202020204" pitchFamily="34" charset="0"/>
            </a:endParaRPr>
          </a:p>
          <a:p>
            <a:pPr algn="ctr"/>
            <a:endParaRPr lang="en-US" sz="1600" u="sng"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3" name="TextBox 2"/>
          <p:cNvSpPr txBox="1"/>
          <p:nvPr/>
        </p:nvSpPr>
        <p:spPr>
          <a:xfrm>
            <a:off x="3945547" y="838200"/>
            <a:ext cx="1595309" cy="369332"/>
          </a:xfrm>
          <a:prstGeom prst="rect">
            <a:avLst/>
          </a:prstGeom>
          <a:noFill/>
        </p:spPr>
        <p:txBody>
          <a:bodyPr wrap="none" rtlCol="0">
            <a:spAutoFit/>
          </a:bodyPr>
          <a:lstStyle/>
          <a:p>
            <a:r>
              <a:rPr lang="en-US" b="1" dirty="0">
                <a:solidFill>
                  <a:schemeClr val="tx2"/>
                </a:solidFill>
                <a:latin typeface="Arial Black" panose="020B0A04020102020204" pitchFamily="34" charset="0"/>
              </a:rPr>
              <a:t>Questions?</a:t>
            </a:r>
            <a:endParaRPr lang="en-US" dirty="0">
              <a:solidFill>
                <a:schemeClr val="tx2"/>
              </a:solidFill>
              <a:latin typeface="Arial Black" panose="020B0A04020102020204" pitchFamily="34" charset="0"/>
            </a:endParaRPr>
          </a:p>
        </p:txBody>
      </p:sp>
      <p:sp>
        <p:nvSpPr>
          <p:cNvPr id="5" name="Title 4" hidden="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394456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ndeppt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ndeppt1</Template>
  <TotalTime>1127</TotalTime>
  <Words>371</Words>
  <Application>Microsoft Office PowerPoint</Application>
  <PresentationFormat>On-screen Show (4:3)</PresentationFormat>
  <Paragraphs>60</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ndeppt1</vt:lpstr>
      <vt:lpstr>Introduction to Handle with Care</vt:lpstr>
      <vt:lpstr>SafeVoice Contacts</vt:lpstr>
      <vt:lpstr>What is SafeVoice</vt:lpstr>
      <vt:lpstr>Senate Bill 80</vt:lpstr>
      <vt:lpstr>Handle with Care Alerts on the SafeVoice System</vt:lpstr>
      <vt:lpstr>SB 80: What are Traumatic Events?</vt:lpstr>
      <vt:lpstr>Handle with Care Process</vt:lpstr>
      <vt:lpstr>Reminders about using SafeVoice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dc:title>
  <dc:creator>Roxanne Starbuck</dc:creator>
  <cp:lastModifiedBy>Roxanne Starbuck</cp:lastModifiedBy>
  <cp:revision>22</cp:revision>
  <dcterms:created xsi:type="dcterms:W3CDTF">2016-03-03T23:46:26Z</dcterms:created>
  <dcterms:modified xsi:type="dcterms:W3CDTF">2019-11-07T18:28:15Z</dcterms:modified>
</cp:coreProperties>
</file>